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93" r:id="rId7"/>
    <p:sldId id="294" r:id="rId8"/>
    <p:sldId id="295" r:id="rId9"/>
    <p:sldId id="296" r:id="rId10"/>
    <p:sldId id="297" r:id="rId11"/>
    <p:sldId id="298" r:id="rId12"/>
    <p:sldId id="300" r:id="rId13"/>
    <p:sldId id="299" r:id="rId14"/>
    <p:sldId id="301" r:id="rId15"/>
    <p:sldId id="302" r:id="rId16"/>
    <p:sldId id="306" r:id="rId17"/>
    <p:sldId id="308" r:id="rId18"/>
    <p:sldId id="309" r:id="rId19"/>
    <p:sldId id="310" r:id="rId20"/>
    <p:sldId id="311" r:id="rId21"/>
    <p:sldId id="312" r:id="rId22"/>
    <p:sldId id="313" r:id="rId23"/>
    <p:sldId id="315" r:id="rId24"/>
    <p:sldId id="323" r:id="rId25"/>
    <p:sldId id="317" r:id="rId26"/>
    <p:sldId id="316" r:id="rId27"/>
    <p:sldId id="318" r:id="rId28"/>
    <p:sldId id="321" r:id="rId29"/>
    <p:sldId id="328" r:id="rId30"/>
    <p:sldId id="324" r:id="rId31"/>
    <p:sldId id="325" r:id="rId32"/>
    <p:sldId id="322" r:id="rId33"/>
    <p:sldId id="326" r:id="rId34"/>
    <p:sldId id="327" r:id="rId35"/>
    <p:sldId id="289" r:id="rId36"/>
  </p:sldIdLst>
  <p:sldSz cx="9144000" cy="5143500" type="screen16x9"/>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3D1F"/>
    <a:srgbClr val="A66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6" autoAdjust="0"/>
    <p:restoredTop sz="94660"/>
  </p:normalViewPr>
  <p:slideViewPr>
    <p:cSldViewPr showGuides="1">
      <p:cViewPr varScale="1">
        <p:scale>
          <a:sx n="85" d="100"/>
          <a:sy n="85" d="100"/>
        </p:scale>
        <p:origin x="-72" y="-10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65.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3#1">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8CED798-24A6-4160-A4DF-B0E5BB8236C2}" type="doc">
      <dgm:prSet loTypeId="urn:microsoft.com/office/officeart/2005/8/layout/default#1" loCatId="list" qsTypeId="urn:microsoft.com/office/officeart/2005/8/quickstyle/simple5#1" qsCatId="simple" csTypeId="urn:microsoft.com/office/officeart/2005/8/colors/accent1_3#1" csCatId="accent1" phldr="0"/>
      <dgm:spPr/>
      <dgm:t>
        <a:bodyPr/>
        <a:lstStyle/>
        <a:p>
          <a:endParaRPr lang="zh-CN" altLang="en-US"/>
        </a:p>
      </dgm:t>
    </dgm:pt>
    <dgm:pt modelId="{91F5AF42-2E8E-47F5-BC8E-D4C7FA9FA290}">
      <dgm:prSet phldrT="[文本]" phldr="0" custT="1"/>
      <dgm:spPr/>
      <dgm:t>
        <a:bodyPr vert="horz" wrap="square"/>
        <a:lstStyle/>
        <a:p>
          <a:pPr>
            <a:lnSpc>
              <a:spcPct val="100000"/>
            </a:lnSpc>
            <a:spcBef>
              <a:spcPct val="0"/>
            </a:spcBef>
            <a:spcAft>
              <a:spcPct val="35000"/>
            </a:spcAft>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一般先做全局清洗(即对全部数据)，再做个别字段的清洗</a:t>
          </a:r>
        </a:p>
      </dgm:t>
    </dgm:pt>
    <dgm:pt modelId="{3A37C892-50B7-47F1-86AA-3FDF5EB4EE9B}" cxnId="{CF92E7E7-EDD1-4880-8F7A-E1D8E8E0B8CC}" type="parTrans">
      <dgm:prSet/>
      <dgm:spPr/>
      <dgm:t>
        <a:bodyPr/>
        <a:lstStyle/>
        <a:p>
          <a:endParaRPr lang="zh-CN" altLang="en-US"/>
        </a:p>
      </dgm:t>
    </dgm:pt>
    <dgm:pt modelId="{63B1AD43-9D20-4050-A552-EF02B5A2392B}" cxnId="{CF92E7E7-EDD1-4880-8F7A-E1D8E8E0B8CC}" type="sibTrans">
      <dgm:prSet/>
      <dgm:spPr/>
      <dgm:t>
        <a:bodyPr/>
        <a:lstStyle/>
        <a:p>
          <a:endParaRPr lang="zh-CN" altLang="en-US"/>
        </a:p>
      </dgm:t>
    </dgm:pt>
    <dgm:pt modelId="{280D5902-A14D-4C39-A125-DEF43C7815E8}">
      <dgm:prSet phldrT="[文本]" phldr="0" custT="1"/>
      <dgm:spPr/>
      <dgm:t>
        <a:bodyPr vert="horz" wrap="square"/>
        <a:lstStyle/>
        <a:p>
          <a:pPr>
            <a:lnSpc>
              <a:spcPct val="100000"/>
            </a:lnSpc>
            <a:spcBef>
              <a:spcPct val="0"/>
            </a:spcBef>
            <a:spcAft>
              <a:spcPct val="35000"/>
            </a:spcAft>
          </a:pPr>
          <a:r>
            <a:rPr lang="zh-CN" altLang="en-US" sz="1600">
              <a:solidFill>
                <a:schemeClr val="tx1"/>
              </a:solidFill>
              <a:latin typeface="微软雅黑" panose="020B0503020204020204" charset="-122"/>
              <a:ea typeface="微软雅黑" panose="020B0503020204020204" charset="-122"/>
            </a:rPr>
            <a:t>多拆分清洗步骤，每个步骤备份数据，方便出问题时回退</a:t>
          </a:r>
        </a:p>
      </dgm:t>
    </dgm:pt>
    <dgm:pt modelId="{0BF6BCDE-F41A-4644-928D-D095CDC58CED}" cxnId="{1C763E4A-B4C8-49D1-ABAE-67582D453357}" type="parTrans">
      <dgm:prSet/>
      <dgm:spPr/>
      <dgm:t>
        <a:bodyPr/>
        <a:lstStyle/>
        <a:p>
          <a:endParaRPr lang="zh-CN" altLang="en-US"/>
        </a:p>
      </dgm:t>
    </dgm:pt>
    <dgm:pt modelId="{CC55538B-3B09-4E9F-877D-7D4FB05A20D8}" cxnId="{1C763E4A-B4C8-49D1-ABAE-67582D453357}" type="sibTrans">
      <dgm:prSet/>
      <dgm:spPr/>
      <dgm:t>
        <a:bodyPr/>
        <a:lstStyle/>
        <a:p>
          <a:endParaRPr lang="zh-CN" altLang="en-US"/>
        </a:p>
      </dgm:t>
    </dgm:pt>
    <dgm:pt modelId="{0C7D3D51-F412-476C-9C1C-D9011C5FB7E6}">
      <dgm:prSet phldrT="[文本]" phldr="0" custT="1"/>
      <dgm:spPr/>
      <dgm:t>
        <a:bodyPr vert="horz" wrap="square"/>
        <a:lstStyle/>
        <a:p>
          <a:pPr>
            <a:lnSpc>
              <a:spcPct val="100000"/>
            </a:lnSpc>
            <a:spcBef>
              <a:spcPct val="0"/>
            </a:spcBef>
            <a:spcAft>
              <a:spcPct val="35000"/>
            </a:spcAft>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清洗的输出结果不要直接放在正式数据流\正式文件中</a:t>
          </a:r>
        </a:p>
      </dgm:t>
    </dgm:pt>
    <dgm:pt modelId="{400E46CD-A113-4830-88F5-A1B2F4D84554}" cxnId="{14B7C800-E226-41EA-A209-225170FC1ADA}" type="parTrans">
      <dgm:prSet/>
      <dgm:spPr/>
      <dgm:t>
        <a:bodyPr/>
        <a:lstStyle/>
        <a:p>
          <a:endParaRPr lang="zh-CN" altLang="en-US"/>
        </a:p>
      </dgm:t>
    </dgm:pt>
    <dgm:pt modelId="{F5A1DABB-6DD6-47EE-99A8-4582EBF4C827}" cxnId="{14B7C800-E226-41EA-A209-225170FC1ADA}" type="sibTrans">
      <dgm:prSet/>
      <dgm:spPr/>
      <dgm:t>
        <a:bodyPr/>
        <a:lstStyle/>
        <a:p>
          <a:endParaRPr lang="zh-CN" altLang="en-US"/>
        </a:p>
      </dgm:t>
    </dgm:pt>
    <dgm:pt modelId="{906887FB-01DE-46E1-9312-97F8DF38EE6D}" type="pres">
      <dgm:prSet presAssocID="{98CED798-24A6-4160-A4DF-B0E5BB8236C2}" presName="diagram" presStyleCnt="0">
        <dgm:presLayoutVars>
          <dgm:dir/>
          <dgm:resizeHandles val="exact"/>
        </dgm:presLayoutVars>
      </dgm:prSet>
      <dgm:spPr/>
      <dgm:t>
        <a:bodyPr/>
        <a:lstStyle/>
        <a:p>
          <a:endParaRPr lang="zh-CN" altLang="en-US"/>
        </a:p>
      </dgm:t>
    </dgm:pt>
    <dgm:pt modelId="{8EA24BC0-0B8D-42E9-A25F-7CA5AD90CCA1}" type="pres">
      <dgm:prSet presAssocID="{91F5AF42-2E8E-47F5-BC8E-D4C7FA9FA290}" presName="node" presStyleLbl="node1" presStyleIdx="0" presStyleCnt="3">
        <dgm:presLayoutVars>
          <dgm:bulletEnabled val="1"/>
        </dgm:presLayoutVars>
      </dgm:prSet>
      <dgm:spPr/>
      <dgm:t>
        <a:bodyPr/>
        <a:lstStyle/>
        <a:p>
          <a:endParaRPr lang="zh-CN" altLang="en-US"/>
        </a:p>
      </dgm:t>
    </dgm:pt>
    <dgm:pt modelId="{6C2FC485-DEBF-4CB8-855D-A9838793F3F3}" type="pres">
      <dgm:prSet presAssocID="{63B1AD43-9D20-4050-A552-EF02B5A2392B}" presName="sibTrans" presStyleCnt="0"/>
      <dgm:spPr/>
    </dgm:pt>
    <dgm:pt modelId="{A3974D1E-D32E-47DA-BFE3-BD66226FC69C}" type="pres">
      <dgm:prSet presAssocID="{280D5902-A14D-4C39-A125-DEF43C7815E8}" presName="node" presStyleLbl="node1" presStyleIdx="1" presStyleCnt="3">
        <dgm:presLayoutVars>
          <dgm:bulletEnabled val="1"/>
        </dgm:presLayoutVars>
      </dgm:prSet>
      <dgm:spPr/>
      <dgm:t>
        <a:bodyPr/>
        <a:lstStyle/>
        <a:p>
          <a:endParaRPr lang="zh-CN" altLang="en-US"/>
        </a:p>
      </dgm:t>
    </dgm:pt>
    <dgm:pt modelId="{2F2E690F-0370-4CE7-99EA-691838C9081B}" type="pres">
      <dgm:prSet presAssocID="{CC55538B-3B09-4E9F-877D-7D4FB05A20D8}" presName="sibTrans" presStyleCnt="0"/>
      <dgm:spPr/>
    </dgm:pt>
    <dgm:pt modelId="{65DCAB72-4323-4909-83B5-EA97756B63D0}" type="pres">
      <dgm:prSet presAssocID="{0C7D3D51-F412-476C-9C1C-D9011C5FB7E6}" presName="node" presStyleLbl="node1" presStyleIdx="2" presStyleCnt="3">
        <dgm:presLayoutVars>
          <dgm:bulletEnabled val="1"/>
        </dgm:presLayoutVars>
      </dgm:prSet>
      <dgm:spPr/>
      <dgm:t>
        <a:bodyPr/>
        <a:lstStyle/>
        <a:p>
          <a:endParaRPr lang="zh-CN" altLang="en-US"/>
        </a:p>
      </dgm:t>
    </dgm:pt>
  </dgm:ptLst>
  <dgm:cxnLst>
    <dgm:cxn modelId="{14B7C800-E226-41EA-A209-225170FC1ADA}" srcId="{98CED798-24A6-4160-A4DF-B0E5BB8236C2}" destId="{0C7D3D51-F412-476C-9C1C-D9011C5FB7E6}" srcOrd="2" destOrd="0" parTransId="{400E46CD-A113-4830-88F5-A1B2F4D84554}" sibTransId="{F5A1DABB-6DD6-47EE-99A8-4582EBF4C827}"/>
    <dgm:cxn modelId="{F4A2CAD6-13E9-4F47-80D2-402C2F253F4D}" type="presOf" srcId="{98CED798-24A6-4160-A4DF-B0E5BB8236C2}" destId="{906887FB-01DE-46E1-9312-97F8DF38EE6D}" srcOrd="0" destOrd="0" presId="urn:microsoft.com/office/officeart/2005/8/layout/default#1"/>
    <dgm:cxn modelId="{E059F2CB-A382-4955-8625-9AA89C05BDBA}" type="presOf" srcId="{91F5AF42-2E8E-47F5-BC8E-D4C7FA9FA290}" destId="{8EA24BC0-0B8D-42E9-A25F-7CA5AD90CCA1}" srcOrd="0" destOrd="0" presId="urn:microsoft.com/office/officeart/2005/8/layout/default#1"/>
    <dgm:cxn modelId="{CF92E7E7-EDD1-4880-8F7A-E1D8E8E0B8CC}" srcId="{98CED798-24A6-4160-A4DF-B0E5BB8236C2}" destId="{91F5AF42-2E8E-47F5-BC8E-D4C7FA9FA290}" srcOrd="0" destOrd="0" parTransId="{3A37C892-50B7-47F1-86AA-3FDF5EB4EE9B}" sibTransId="{63B1AD43-9D20-4050-A552-EF02B5A2392B}"/>
    <dgm:cxn modelId="{9A9A0177-C825-4B4C-9B6E-9CFB71296243}" type="presOf" srcId="{280D5902-A14D-4C39-A125-DEF43C7815E8}" destId="{A3974D1E-D32E-47DA-BFE3-BD66226FC69C}" srcOrd="0" destOrd="0" presId="urn:microsoft.com/office/officeart/2005/8/layout/default#1"/>
    <dgm:cxn modelId="{1C763E4A-B4C8-49D1-ABAE-67582D453357}" srcId="{98CED798-24A6-4160-A4DF-B0E5BB8236C2}" destId="{280D5902-A14D-4C39-A125-DEF43C7815E8}" srcOrd="1" destOrd="0" parTransId="{0BF6BCDE-F41A-4644-928D-D095CDC58CED}" sibTransId="{CC55538B-3B09-4E9F-877D-7D4FB05A20D8}"/>
    <dgm:cxn modelId="{F5FD286E-0B1A-445F-A8D4-5520C5ACA213}" type="presOf" srcId="{0C7D3D51-F412-476C-9C1C-D9011C5FB7E6}" destId="{65DCAB72-4323-4909-83B5-EA97756B63D0}" srcOrd="0" destOrd="0" presId="urn:microsoft.com/office/officeart/2005/8/layout/default#1"/>
    <dgm:cxn modelId="{3C85CDBA-775E-4207-9480-910DE47B53F1}" type="presParOf" srcId="{906887FB-01DE-46E1-9312-97F8DF38EE6D}" destId="{8EA24BC0-0B8D-42E9-A25F-7CA5AD90CCA1}" srcOrd="0" destOrd="0" presId="urn:microsoft.com/office/officeart/2005/8/layout/default#1"/>
    <dgm:cxn modelId="{F66114D8-10A9-4378-9C0F-622980DF3966}" type="presParOf" srcId="{906887FB-01DE-46E1-9312-97F8DF38EE6D}" destId="{6C2FC485-DEBF-4CB8-855D-A9838793F3F3}" srcOrd="1" destOrd="0" presId="urn:microsoft.com/office/officeart/2005/8/layout/default#1"/>
    <dgm:cxn modelId="{73B88CC3-6382-451F-A2ED-0F424996D1A5}" type="presParOf" srcId="{906887FB-01DE-46E1-9312-97F8DF38EE6D}" destId="{A3974D1E-D32E-47DA-BFE3-BD66226FC69C}" srcOrd="2" destOrd="0" presId="urn:microsoft.com/office/officeart/2005/8/layout/default#1"/>
    <dgm:cxn modelId="{C967E0BD-B2EF-4A93-9098-11FA9214C120}" type="presParOf" srcId="{906887FB-01DE-46E1-9312-97F8DF38EE6D}" destId="{2F2E690F-0370-4CE7-99EA-691838C9081B}" srcOrd="3" destOrd="0" presId="urn:microsoft.com/office/officeart/2005/8/layout/default#1"/>
    <dgm:cxn modelId="{2E7B4D00-E577-404F-9BFE-C48BEE1A3CE7}" type="presParOf" srcId="{906887FB-01DE-46E1-9312-97F8DF38EE6D}" destId="{65DCAB72-4323-4909-83B5-EA97756B63D0}" srcOrd="4"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24BC0-0B8D-42E9-A25F-7CA5AD90CCA1}">
      <dsp:nvSpPr>
        <dsp:cNvPr id="0" name=""/>
        <dsp:cNvSpPr/>
      </dsp:nvSpPr>
      <dsp:spPr>
        <a:xfrm>
          <a:off x="0" y="713343"/>
          <a:ext cx="2275681" cy="1365408"/>
        </a:xfrm>
        <a:prstGeom prst="rect">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ct val="35000"/>
            </a:spcAft>
          </a:pPr>
          <a:r>
            <a:rPr lang="zh-CN" altLang="en-US" sz="1600" kern="1200">
              <a:solidFill>
                <a:schemeClr val="tx1"/>
              </a:solidFill>
              <a:latin typeface="微软雅黑" panose="020B0503020204020204" charset="-122"/>
              <a:ea typeface="微软雅黑" panose="020B0503020204020204" charset="-122"/>
              <a:cs typeface="微软雅黑" panose="020B0503020204020204" charset="-122"/>
            </a:rPr>
            <a:t>一般先做全局清洗(即对全部数据)，再做个别字段的清洗</a:t>
          </a:r>
        </a:p>
      </dsp:txBody>
      <dsp:txXfrm>
        <a:off x="0" y="713343"/>
        <a:ext cx="2275681" cy="1365408"/>
      </dsp:txXfrm>
    </dsp:sp>
    <dsp:sp modelId="{A3974D1E-D32E-47DA-BFE3-BD66226FC69C}">
      <dsp:nvSpPr>
        <dsp:cNvPr id="0" name=""/>
        <dsp:cNvSpPr/>
      </dsp:nvSpPr>
      <dsp:spPr>
        <a:xfrm>
          <a:off x="2503249" y="713343"/>
          <a:ext cx="2275681" cy="1365408"/>
        </a:xfrm>
        <a:prstGeom prst="rect">
          <a:avLst/>
        </a:prstGeom>
        <a:gradFill rotWithShape="0">
          <a:gsLst>
            <a:gs pos="0">
              <a:schemeClr val="accent1">
                <a:shade val="80000"/>
                <a:hueOff val="-230040"/>
                <a:satOff val="5669"/>
                <a:lumOff val="13690"/>
                <a:alphaOff val="0"/>
                <a:shade val="51000"/>
                <a:satMod val="130000"/>
              </a:schemeClr>
            </a:gs>
            <a:gs pos="80000">
              <a:schemeClr val="accent1">
                <a:shade val="80000"/>
                <a:hueOff val="-230040"/>
                <a:satOff val="5669"/>
                <a:lumOff val="13690"/>
                <a:alphaOff val="0"/>
                <a:shade val="93000"/>
                <a:satMod val="130000"/>
              </a:schemeClr>
            </a:gs>
            <a:gs pos="100000">
              <a:schemeClr val="accent1">
                <a:shade val="80000"/>
                <a:hueOff val="-230040"/>
                <a:satOff val="5669"/>
                <a:lumOff val="136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ct val="35000"/>
            </a:spcAft>
          </a:pPr>
          <a:r>
            <a:rPr lang="zh-CN" altLang="en-US" sz="1600" kern="1200">
              <a:solidFill>
                <a:schemeClr val="tx1"/>
              </a:solidFill>
              <a:latin typeface="微软雅黑" panose="020B0503020204020204" charset="-122"/>
              <a:ea typeface="微软雅黑" panose="020B0503020204020204" charset="-122"/>
            </a:rPr>
            <a:t>多拆分清洗步骤，每个步骤备份数据，方便出问题时回退</a:t>
          </a:r>
        </a:p>
      </dsp:txBody>
      <dsp:txXfrm>
        <a:off x="2503249" y="713343"/>
        <a:ext cx="2275681" cy="1365408"/>
      </dsp:txXfrm>
    </dsp:sp>
    <dsp:sp modelId="{65DCAB72-4323-4909-83B5-EA97756B63D0}">
      <dsp:nvSpPr>
        <dsp:cNvPr id="0" name=""/>
        <dsp:cNvSpPr/>
      </dsp:nvSpPr>
      <dsp:spPr>
        <a:xfrm>
          <a:off x="5006498" y="713343"/>
          <a:ext cx="2275681" cy="1365408"/>
        </a:xfrm>
        <a:prstGeom prst="rect">
          <a:avLst/>
        </a:prstGeom>
        <a:gradFill rotWithShape="0">
          <a:gsLst>
            <a:gs pos="0">
              <a:schemeClr val="accent1">
                <a:shade val="80000"/>
                <a:hueOff val="-460081"/>
                <a:satOff val="11338"/>
                <a:lumOff val="27379"/>
                <a:alphaOff val="0"/>
                <a:shade val="51000"/>
                <a:satMod val="130000"/>
              </a:schemeClr>
            </a:gs>
            <a:gs pos="80000">
              <a:schemeClr val="accent1">
                <a:shade val="80000"/>
                <a:hueOff val="-460081"/>
                <a:satOff val="11338"/>
                <a:lumOff val="27379"/>
                <a:alphaOff val="0"/>
                <a:shade val="93000"/>
                <a:satMod val="130000"/>
              </a:schemeClr>
            </a:gs>
            <a:gs pos="100000">
              <a:schemeClr val="accent1">
                <a:shade val="80000"/>
                <a:hueOff val="-460081"/>
                <a:satOff val="11338"/>
                <a:lumOff val="273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ct val="35000"/>
            </a:spcAft>
          </a:pPr>
          <a:r>
            <a:rPr lang="zh-CN" altLang="en-US" sz="1600" kern="1200">
              <a:solidFill>
                <a:schemeClr val="tx1"/>
              </a:solidFill>
              <a:latin typeface="微软雅黑" panose="020B0503020204020204" charset="-122"/>
              <a:ea typeface="微软雅黑" panose="020B0503020204020204" charset="-122"/>
              <a:cs typeface="微软雅黑" panose="020B0503020204020204" charset="-122"/>
            </a:rPr>
            <a:t>清洗的输出结果不要直接放在正式数据流\正式文件中</a:t>
          </a:r>
        </a:p>
      </dsp:txBody>
      <dsp:txXfrm>
        <a:off x="5006498" y="713343"/>
        <a:ext cx="2275681" cy="13654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CA836B-E019-4F85-BD59-1999BAD89C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AA08A-BBEF-4BDD-B406-08A15E9DBB3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1.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4.xml"/><Relationship Id="rId5" Type="http://schemas.openxmlformats.org/officeDocument/2006/relationships/image" Target="../media/image12.jpeg"/><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11.png"/><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11.png"/><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image" Target="../media/image14.png"/><Relationship Id="rId7"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4" Type="http://schemas.openxmlformats.org/officeDocument/2006/relationships/slideLayout" Target="../slideLayouts/slideLayout1.xml"/><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tags" Target="../tags/tag40.xml"/><Relationship Id="rId1" Type="http://schemas.openxmlformats.org/officeDocument/2006/relationships/tags" Target="../tags/tag39.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tags" Target="../tags/tag4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tags" Target="../tags/tag4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tags" Target="../tags/tag45.xml"/><Relationship Id="rId3" Type="http://schemas.openxmlformats.org/officeDocument/2006/relationships/image" Target="../media/image22.png"/><Relationship Id="rId2" Type="http://schemas.openxmlformats.org/officeDocument/2006/relationships/tags" Target="../tags/tag44.xml"/><Relationship Id="rId1" Type="http://schemas.openxmlformats.org/officeDocument/2006/relationships/tags" Target="../tags/tag43.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46.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tags" Target="../tags/tag47.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tags" Target="../tags/tag4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emf"/><Relationship Id="rId1" Type="http://schemas.openxmlformats.org/officeDocument/2006/relationships/tags" Target="../tags/tag49.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tags" Target="../tags/tag51.xml"/><Relationship Id="rId1" Type="http://schemas.openxmlformats.org/officeDocument/2006/relationships/tags" Target="../tags/tag50.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tags" Target="../tags/tag57.xml"/><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1.xml"/><Relationship Id="rId3" Type="http://schemas.openxmlformats.org/officeDocument/2006/relationships/image" Target="../media/image34.png"/><Relationship Id="rId2" Type="http://schemas.openxmlformats.org/officeDocument/2006/relationships/tags" Target="../tags/tag60.xml"/><Relationship Id="rId1" Type="http://schemas.openxmlformats.org/officeDocument/2006/relationships/tags" Target="../tags/tag59.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8" name="文本框 7"/>
          <p:cNvSpPr txBox="1"/>
          <p:nvPr/>
        </p:nvSpPr>
        <p:spPr>
          <a:xfrm>
            <a:off x="899160" y="627534"/>
            <a:ext cx="7871460" cy="499624"/>
          </a:xfrm>
          <a:prstGeom prst="rect">
            <a:avLst/>
          </a:prstGeom>
          <a:noFill/>
        </p:spPr>
        <p:txBody>
          <a:bodyPr wrap="square" rtlCol="0" anchor="t">
            <a:spAutoFit/>
          </a:bodyPr>
          <a:lstStyle/>
          <a:p>
            <a:pPr algn="l">
              <a:lnSpc>
                <a:spcPct val="150000"/>
              </a:lnSpc>
            </a:pPr>
            <a:r>
              <a:rPr lang="zh-CN" altLang="en-US" sz="2000" b="1" dirty="0" smtClean="0">
                <a:solidFill>
                  <a:schemeClr val="accent6"/>
                </a:solidFill>
                <a:latin typeface="微软雅黑" panose="020B0503020204020204" charset="-122"/>
                <a:ea typeface="微软雅黑" panose="020B0503020204020204" charset="-122"/>
                <a:sym typeface="+mn-ea"/>
              </a:rPr>
              <a:t>大数据分析流程 </a:t>
            </a:r>
            <a:endParaRPr lang="zh-CN" sz="2000" dirty="0">
              <a:solidFill>
                <a:schemeClr val="accent6"/>
              </a:solidFill>
              <a:latin typeface="微软雅黑" panose="020B0503020204020204" charset="-122"/>
              <a:ea typeface="微软雅黑" panose="020B0503020204020204" charset="-122"/>
              <a:sym typeface="+mn-ea"/>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1.</a:t>
            </a:r>
            <a:r>
              <a:rPr lang="zh-CN" altLang="en-US" sz="2700" b="1" dirty="0" smtClean="0">
                <a:solidFill>
                  <a:srgbClr val="936419"/>
                </a:solidFill>
                <a:latin typeface="微软雅黑" panose="020B0503020204020204" charset="-122"/>
                <a:ea typeface="微软雅黑" panose="020B0503020204020204" charset="-122"/>
                <a:cs typeface="+mn-cs"/>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数据分析流程概述</a:t>
            </a:r>
            <a:endParaRPr lang="zh-CN" altLang="en-US" sz="2700" b="1" dirty="0">
              <a:solidFill>
                <a:srgbClr val="936419"/>
              </a:solidFill>
              <a:latin typeface="微软雅黑" panose="020B0503020204020204" charset="-122"/>
              <a:ea typeface="微软雅黑" panose="020B0503020204020204" charset="-122"/>
              <a:cs typeface="+mn-cs"/>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700" r="52156"/>
          <a:stretch>
            <a:fillRect/>
          </a:stretch>
        </p:blipFill>
        <p:spPr bwMode="auto">
          <a:xfrm>
            <a:off x="900000" y="1620000"/>
            <a:ext cx="1248937" cy="300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483769" y="1439361"/>
            <a:ext cx="6044736" cy="1200329"/>
          </a:xfrm>
          <a:prstGeom prst="rect">
            <a:avLst/>
          </a:prstGeom>
          <a:solidFill>
            <a:schemeClr val="bg2"/>
          </a:solidFill>
        </p:spPr>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rPr>
              <a:t>对不符合要求的数据进行数据清洗以保证数据的完备性和数据质量、对数据进行标准化处理以使数据集符合数据挖掘时的算法</a:t>
            </a:r>
            <a:r>
              <a:rPr lang="zh-CN" altLang="en-US" sz="1600" dirty="0" smtClean="0">
                <a:latin typeface="微软雅黑" panose="020B0503020204020204" charset="-122"/>
                <a:ea typeface="微软雅黑" panose="020B0503020204020204" charset="-122"/>
              </a:rPr>
              <a:t>要求</a:t>
            </a:r>
            <a:r>
              <a:rPr lang="zh-CN" altLang="zh-CN" sz="1600" dirty="0" smtClean="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p:txBody>
      </p:sp>
      <p:sp>
        <p:nvSpPr>
          <p:cNvPr id="10" name="矩形 9"/>
          <p:cNvSpPr/>
          <p:nvPr/>
        </p:nvSpPr>
        <p:spPr>
          <a:xfrm>
            <a:off x="2491121" y="2639690"/>
            <a:ext cx="6037384" cy="2308324"/>
          </a:xfrm>
          <a:prstGeom prst="rect">
            <a:avLst/>
          </a:prstGeom>
          <a:solidFill>
            <a:schemeClr val="bg2">
              <a:lumMod val="75000"/>
            </a:schemeClr>
          </a:solidFill>
        </p:spPr>
        <p:txBody>
          <a:bodyPr wrap="square">
            <a:spAutoFit/>
          </a:bodyPr>
          <a:lstStyle/>
          <a:p>
            <a:pPr>
              <a:lnSpc>
                <a:spcPct val="150000"/>
              </a:lnSpc>
            </a:pPr>
            <a:r>
              <a:rPr lang="en-US" altLang="zh-CN" sz="1600" dirty="0">
                <a:latin typeface="微软雅黑" panose="020B0503020204020204" charset="-122"/>
                <a:ea typeface="微软雅黑" panose="020B0503020204020204" charset="-122"/>
              </a:rPr>
              <a:t>1.</a:t>
            </a:r>
            <a:r>
              <a:rPr lang="zh-CN" altLang="en-US" sz="1600" dirty="0">
                <a:latin typeface="微软雅黑" panose="020B0503020204020204" charset="-122"/>
                <a:ea typeface="微软雅黑" panose="020B0503020204020204" charset="-122"/>
              </a:rPr>
              <a:t>数据清洗</a:t>
            </a:r>
            <a:endParaRPr lang="zh-CN" altLang="en-US" sz="1600" dirty="0">
              <a:latin typeface="微软雅黑" panose="020B0503020204020204" charset="-122"/>
              <a:ea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rPr>
              <a:t>数据清洗是对数据进行重新审查和校验的过程，目的在于删除重复信息、纠正存在的错误，并保证数据一致性</a:t>
            </a:r>
            <a:r>
              <a:rPr lang="zh-CN" altLang="en-US" sz="1600" dirty="0" smtClean="0">
                <a:latin typeface="微软雅黑" panose="020B0503020204020204" charset="-122"/>
                <a:ea typeface="微软雅黑" panose="020B0503020204020204" charset="-122"/>
              </a:rPr>
              <a:t>。</a:t>
            </a:r>
            <a:endParaRPr lang="en-US" altLang="zh-CN" sz="1600" dirty="0" smtClean="0">
              <a:latin typeface="微软雅黑" panose="020B0503020204020204" charset="-122"/>
              <a:ea typeface="微软雅黑" panose="020B0503020204020204" charset="-122"/>
            </a:endParaRPr>
          </a:p>
          <a:p>
            <a:pPr>
              <a:lnSpc>
                <a:spcPct val="150000"/>
              </a:lnSpc>
            </a:pPr>
            <a:r>
              <a:rPr lang="en-US" altLang="zh-CN" sz="1600" dirty="0">
                <a:latin typeface="微软雅黑" panose="020B0503020204020204" charset="-122"/>
                <a:ea typeface="微软雅黑" panose="020B0503020204020204" charset="-122"/>
              </a:rPr>
              <a:t>2.</a:t>
            </a:r>
            <a:r>
              <a:rPr lang="zh-CN" altLang="zh-CN" sz="1600" dirty="0">
                <a:latin typeface="微软雅黑" panose="020B0503020204020204" charset="-122"/>
                <a:ea typeface="微软雅黑" panose="020B0503020204020204" charset="-122"/>
              </a:rPr>
              <a:t>数据标准化</a:t>
            </a:r>
            <a:endParaRPr lang="zh-CN" altLang="zh-CN" sz="1600" dirty="0">
              <a:latin typeface="微软雅黑" panose="020B0503020204020204" charset="-122"/>
              <a:ea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rPr>
              <a:t>数据标准化是用于消除不同评价指标的单位量纲和数量级带来的数据不可比性，又称数据无量纲化或数据归一化。</a:t>
            </a:r>
            <a:endParaRPr lang="zh-CN" altLang="en-US" sz="16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8" name="文本框 7"/>
          <p:cNvSpPr txBox="1"/>
          <p:nvPr/>
        </p:nvSpPr>
        <p:spPr>
          <a:xfrm>
            <a:off x="899160" y="627534"/>
            <a:ext cx="7871460" cy="499624"/>
          </a:xfrm>
          <a:prstGeom prst="rect">
            <a:avLst/>
          </a:prstGeom>
          <a:noFill/>
        </p:spPr>
        <p:txBody>
          <a:bodyPr wrap="square" rtlCol="0" anchor="t">
            <a:spAutoFit/>
          </a:bodyPr>
          <a:lstStyle/>
          <a:p>
            <a:pPr algn="l">
              <a:lnSpc>
                <a:spcPct val="150000"/>
              </a:lnSpc>
            </a:pPr>
            <a:r>
              <a:rPr lang="zh-CN" altLang="en-US" sz="2000" b="1" dirty="0" smtClean="0">
                <a:solidFill>
                  <a:schemeClr val="accent6"/>
                </a:solidFill>
                <a:latin typeface="微软雅黑" panose="020B0503020204020204" charset="-122"/>
                <a:ea typeface="微软雅黑" panose="020B0503020204020204" charset="-122"/>
                <a:sym typeface="+mn-ea"/>
              </a:rPr>
              <a:t>大数据分析流程 </a:t>
            </a:r>
            <a:endParaRPr lang="zh-CN" sz="2000" dirty="0">
              <a:solidFill>
                <a:schemeClr val="accent6"/>
              </a:solidFill>
              <a:latin typeface="微软雅黑" panose="020B0503020204020204" charset="-122"/>
              <a:ea typeface="微软雅黑" panose="020B0503020204020204" charset="-122"/>
              <a:sym typeface="+mn-ea"/>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1.</a:t>
            </a:r>
            <a:r>
              <a:rPr lang="zh-CN" altLang="en-US" sz="2700" b="1" dirty="0" smtClean="0">
                <a:solidFill>
                  <a:srgbClr val="936419"/>
                </a:solidFill>
                <a:latin typeface="微软雅黑" panose="020B0503020204020204" charset="-122"/>
                <a:ea typeface="微软雅黑" panose="020B0503020204020204" charset="-122"/>
                <a:cs typeface="+mn-cs"/>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数据分析流程概述</a:t>
            </a:r>
            <a:endParaRPr lang="zh-CN" altLang="en-US" sz="2700" b="1" dirty="0">
              <a:solidFill>
                <a:srgbClr val="936419"/>
              </a:solidFill>
              <a:latin typeface="微软雅黑" panose="020B0503020204020204" charset="-122"/>
              <a:ea typeface="微软雅黑" panose="020B0503020204020204" charset="-122"/>
              <a:cs typeface="+mn-c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l="47822" r="35381"/>
          <a:stretch>
            <a:fillRect/>
          </a:stretch>
        </p:blipFill>
        <p:spPr bwMode="auto">
          <a:xfrm>
            <a:off x="900000" y="1620000"/>
            <a:ext cx="1223645" cy="300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custDataLst>
              <p:tags r:id="rId3"/>
            </p:custDataLst>
          </p:nvPr>
        </p:nvSpPr>
        <p:spPr>
          <a:xfrm>
            <a:off x="2483769" y="1439361"/>
            <a:ext cx="6044736" cy="829945"/>
          </a:xfrm>
          <a:prstGeom prst="rect">
            <a:avLst/>
          </a:prstGeom>
          <a:solidFill>
            <a:schemeClr val="bg2"/>
          </a:solidFill>
        </p:spPr>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rPr>
              <a:t>数据分析是指用适当的分析方法及工具，对处理过的数据进行分析，提取有价值的信息，形成有效结论的过程。</a:t>
            </a:r>
            <a:endParaRPr lang="zh-CN" altLang="en-US" sz="1600" dirty="0">
              <a:latin typeface="微软雅黑" panose="020B0503020204020204" charset="-122"/>
              <a:ea typeface="微软雅黑" panose="020B0503020204020204" charset="-122"/>
            </a:endParaRPr>
          </a:p>
        </p:txBody>
      </p:sp>
      <p:sp>
        <p:nvSpPr>
          <p:cNvPr id="10" name="矩形 9"/>
          <p:cNvSpPr/>
          <p:nvPr>
            <p:custDataLst>
              <p:tags r:id="rId4"/>
            </p:custDataLst>
          </p:nvPr>
        </p:nvSpPr>
        <p:spPr>
          <a:xfrm>
            <a:off x="2491121" y="2283455"/>
            <a:ext cx="6037384" cy="1198880"/>
          </a:xfrm>
          <a:prstGeom prst="rect">
            <a:avLst/>
          </a:prstGeom>
          <a:solidFill>
            <a:schemeClr val="bg2">
              <a:lumMod val="75000"/>
            </a:schemeClr>
          </a:solidFill>
        </p:spPr>
        <p:txBody>
          <a:bodyPr wrap="square">
            <a:spAutoFit/>
          </a:bodyPr>
          <a:lstStyle/>
          <a:p>
            <a:pPr>
              <a:lnSpc>
                <a:spcPct val="150000"/>
              </a:lnSpc>
            </a:pPr>
            <a:r>
              <a:rPr sz="1600" dirty="0">
                <a:latin typeface="微软雅黑" panose="020B0503020204020204" charset="-122"/>
                <a:ea typeface="微软雅黑" panose="020B0503020204020204" charset="-122"/>
              </a:rPr>
              <a:t>数据挖掘其实是一种高级的数据分析方法，就是从大量的数据中挖掘出有用的信息，它是根据用户的特定要求，从浩如烟海的数据中找出所需的信息，以满足用户的特定需求</a:t>
            </a:r>
            <a:r>
              <a:rPr lang="zh-CN" altLang="en-US"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p:txBody>
      </p:sp>
      <p:sp>
        <p:nvSpPr>
          <p:cNvPr id="2" name="TextBox 8"/>
          <p:cNvSpPr txBox="1"/>
          <p:nvPr>
            <p:custDataLst>
              <p:tags r:id="rId5"/>
            </p:custDataLst>
          </p:nvPr>
        </p:nvSpPr>
        <p:spPr>
          <a:xfrm>
            <a:off x="2467259" y="3503746"/>
            <a:ext cx="6044736" cy="829945"/>
          </a:xfrm>
          <a:prstGeom prst="rect">
            <a:avLst/>
          </a:prstGeom>
          <a:solidFill>
            <a:schemeClr val="bg2"/>
          </a:solidFill>
        </p:spPr>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rPr>
              <a:t>数据挖掘侧重解决四类数据分析问题：分类、聚类、关联和预测，重点在寻找模式和规律。</a:t>
            </a:r>
            <a:endParaRPr lang="zh-CN" altLang="en-US" sz="16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8" name="文本框 7"/>
          <p:cNvSpPr txBox="1"/>
          <p:nvPr/>
        </p:nvSpPr>
        <p:spPr>
          <a:xfrm>
            <a:off x="899160" y="627534"/>
            <a:ext cx="7871460" cy="499624"/>
          </a:xfrm>
          <a:prstGeom prst="rect">
            <a:avLst/>
          </a:prstGeom>
          <a:noFill/>
        </p:spPr>
        <p:txBody>
          <a:bodyPr wrap="square" rtlCol="0" anchor="t">
            <a:spAutoFit/>
          </a:bodyPr>
          <a:lstStyle/>
          <a:p>
            <a:pPr algn="l">
              <a:lnSpc>
                <a:spcPct val="150000"/>
              </a:lnSpc>
            </a:pPr>
            <a:r>
              <a:rPr lang="zh-CN" altLang="en-US" sz="2000" b="1" dirty="0" smtClean="0">
                <a:solidFill>
                  <a:schemeClr val="accent6"/>
                </a:solidFill>
                <a:latin typeface="微软雅黑" panose="020B0503020204020204" charset="-122"/>
                <a:ea typeface="微软雅黑" panose="020B0503020204020204" charset="-122"/>
                <a:sym typeface="+mn-ea"/>
              </a:rPr>
              <a:t>大数据分析流程 </a:t>
            </a:r>
            <a:endParaRPr lang="zh-CN" sz="2000" dirty="0">
              <a:solidFill>
                <a:schemeClr val="accent6"/>
              </a:solidFill>
              <a:latin typeface="微软雅黑" panose="020B0503020204020204" charset="-122"/>
              <a:ea typeface="微软雅黑" panose="020B0503020204020204" charset="-122"/>
              <a:sym typeface="+mn-ea"/>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1.</a:t>
            </a:r>
            <a:r>
              <a:rPr lang="zh-CN" altLang="en-US" sz="2700" b="1" dirty="0" smtClean="0">
                <a:solidFill>
                  <a:srgbClr val="936419"/>
                </a:solidFill>
                <a:latin typeface="微软雅黑" panose="020B0503020204020204" charset="-122"/>
                <a:ea typeface="微软雅黑" panose="020B0503020204020204" charset="-122"/>
                <a:cs typeface="+mn-cs"/>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数据分析流程概述</a:t>
            </a:r>
            <a:endParaRPr lang="zh-CN" altLang="en-US" sz="2700" b="1" dirty="0">
              <a:solidFill>
                <a:srgbClr val="936419"/>
              </a:solidFill>
              <a:latin typeface="微软雅黑" panose="020B0503020204020204" charset="-122"/>
              <a:ea typeface="微软雅黑" panose="020B0503020204020204" charset="-122"/>
              <a:cs typeface="+mn-c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l="64619" r="17591"/>
          <a:stretch>
            <a:fillRect/>
          </a:stretch>
        </p:blipFill>
        <p:spPr bwMode="auto">
          <a:xfrm>
            <a:off x="900000" y="1620000"/>
            <a:ext cx="1295955" cy="300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custDataLst>
              <p:tags r:id="rId3"/>
            </p:custDataLst>
          </p:nvPr>
        </p:nvSpPr>
        <p:spPr>
          <a:xfrm>
            <a:off x="2483769" y="1439361"/>
            <a:ext cx="6044736" cy="829945"/>
          </a:xfrm>
          <a:prstGeom prst="rect">
            <a:avLst/>
          </a:prstGeom>
          <a:solidFill>
            <a:schemeClr val="bg2"/>
          </a:solidFill>
        </p:spPr>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rPr>
              <a:t>数据可视化是指将大型的、集中的数据以图形、图像形式表示，并利用数据分析和开发工具发现其中未知信息的处理过程。</a:t>
            </a:r>
            <a:endParaRPr lang="zh-CN" altLang="en-US" sz="1600" dirty="0">
              <a:latin typeface="微软雅黑" panose="020B0503020204020204" charset="-122"/>
              <a:ea typeface="微软雅黑" panose="020B0503020204020204" charset="-122"/>
            </a:endParaRPr>
          </a:p>
        </p:txBody>
      </p:sp>
      <p:pic>
        <p:nvPicPr>
          <p:cNvPr id="19" name="图片 19" descr="C:\Documents and Settings\Administrator\桌面\图片\图2-2 数据可视化展示示例图.jpg"/>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a:xfrm>
            <a:off x="3460115" y="2283460"/>
            <a:ext cx="5068570" cy="2647950"/>
          </a:xfrm>
          <a:prstGeom prst="rect">
            <a:avLst/>
          </a:prstGeom>
          <a:noFill/>
          <a:ln>
            <a:noFill/>
          </a:ln>
        </p:spPr>
      </p:pic>
      <p:sp>
        <p:nvSpPr>
          <p:cNvPr id="2" name="矩形 1"/>
          <p:cNvSpPr/>
          <p:nvPr>
            <p:custDataLst>
              <p:tags r:id="rId6"/>
            </p:custDataLst>
          </p:nvPr>
        </p:nvSpPr>
        <p:spPr>
          <a:xfrm>
            <a:off x="2491105" y="2283460"/>
            <a:ext cx="908685" cy="2676525"/>
          </a:xfrm>
          <a:prstGeom prst="rect">
            <a:avLst/>
          </a:prstGeom>
          <a:solidFill>
            <a:schemeClr val="bg2">
              <a:lumMod val="75000"/>
            </a:schemeClr>
          </a:solidFill>
        </p:spPr>
        <p:txBody>
          <a:bodyPr wrap="square">
            <a:spAutoFit/>
          </a:bodyPr>
          <a:lstStyle/>
          <a:p>
            <a:pPr algn="ctr">
              <a:lnSpc>
                <a:spcPct val="150000"/>
              </a:lnSpc>
            </a:pPr>
            <a:r>
              <a:rPr sz="1600" dirty="0">
                <a:latin typeface="微软雅黑" panose="020B0503020204020204" charset="-122"/>
                <a:ea typeface="微软雅黑" panose="020B0503020204020204" charset="-122"/>
              </a:rPr>
              <a:t>以下数据可视化图形有什么特点？</a:t>
            </a:r>
            <a:endParaRPr sz="1600" dirty="0">
              <a:latin typeface="微软雅黑" panose="020B0503020204020204" charset="-122"/>
              <a:ea typeface="微软雅黑" panose="020B0503020204020204" charset="-122"/>
            </a:endParaRPr>
          </a:p>
          <a:p>
            <a:pPr>
              <a:lnSpc>
                <a:spcPct val="150000"/>
              </a:lnSpc>
            </a:pPr>
            <a:endParaRPr lang="zh-CN" altLang="en-US" sz="1600" dirty="0">
              <a:latin typeface="微软雅黑" panose="020B0503020204020204" charset="-122"/>
              <a:ea typeface="微软雅黑" panose="020B0503020204020204" charset="-122"/>
            </a:endParaRPr>
          </a:p>
          <a:p>
            <a:pPr>
              <a:lnSpc>
                <a:spcPct val="150000"/>
              </a:lnSpc>
            </a:pPr>
            <a:endParaRPr lang="zh-CN" altLang="en-US" sz="16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8" name="文本框 7"/>
          <p:cNvSpPr txBox="1"/>
          <p:nvPr/>
        </p:nvSpPr>
        <p:spPr>
          <a:xfrm>
            <a:off x="899160" y="627534"/>
            <a:ext cx="7871460" cy="499624"/>
          </a:xfrm>
          <a:prstGeom prst="rect">
            <a:avLst/>
          </a:prstGeom>
          <a:noFill/>
        </p:spPr>
        <p:txBody>
          <a:bodyPr wrap="square" rtlCol="0" anchor="t">
            <a:spAutoFit/>
          </a:bodyPr>
          <a:lstStyle/>
          <a:p>
            <a:pPr algn="l">
              <a:lnSpc>
                <a:spcPct val="150000"/>
              </a:lnSpc>
            </a:pPr>
            <a:r>
              <a:rPr lang="zh-CN" altLang="en-US" sz="2000" b="1" dirty="0" smtClean="0">
                <a:solidFill>
                  <a:schemeClr val="accent6"/>
                </a:solidFill>
                <a:latin typeface="微软雅黑" panose="020B0503020204020204" charset="-122"/>
                <a:ea typeface="微软雅黑" panose="020B0503020204020204" charset="-122"/>
                <a:sym typeface="+mn-ea"/>
              </a:rPr>
              <a:t>大数据分析流程 </a:t>
            </a:r>
            <a:endParaRPr lang="zh-CN" sz="2000" dirty="0">
              <a:solidFill>
                <a:schemeClr val="accent6"/>
              </a:solidFill>
              <a:latin typeface="微软雅黑" panose="020B0503020204020204" charset="-122"/>
              <a:ea typeface="微软雅黑" panose="020B0503020204020204" charset="-122"/>
              <a:sym typeface="+mn-ea"/>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1.</a:t>
            </a:r>
            <a:r>
              <a:rPr lang="zh-CN" altLang="en-US" sz="2700" b="1" dirty="0" smtClean="0">
                <a:solidFill>
                  <a:srgbClr val="936419"/>
                </a:solidFill>
                <a:latin typeface="微软雅黑" panose="020B0503020204020204" charset="-122"/>
                <a:ea typeface="微软雅黑" panose="020B0503020204020204" charset="-122"/>
                <a:cs typeface="+mn-cs"/>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数据分析流程概述</a:t>
            </a:r>
            <a:endParaRPr lang="zh-CN" altLang="en-US" sz="2700" b="1" dirty="0">
              <a:solidFill>
                <a:srgbClr val="936419"/>
              </a:solidFill>
              <a:latin typeface="微软雅黑" panose="020B0503020204020204" charset="-122"/>
              <a:ea typeface="微软雅黑" panose="020B0503020204020204" charset="-122"/>
              <a:cs typeface="+mn-c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l="82410"/>
          <a:stretch>
            <a:fillRect/>
          </a:stretch>
        </p:blipFill>
        <p:spPr bwMode="auto">
          <a:xfrm>
            <a:off x="900000" y="1620000"/>
            <a:ext cx="1281350" cy="300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剪去同侧角的矩形 10"/>
          <p:cNvSpPr/>
          <p:nvPr>
            <p:custDataLst>
              <p:tags r:id="rId3"/>
            </p:custDataLst>
          </p:nvPr>
        </p:nvSpPr>
        <p:spPr>
          <a:xfrm>
            <a:off x="4575175" y="1923415"/>
            <a:ext cx="1797685" cy="771525"/>
          </a:xfrm>
          <a:prstGeom prst="snip2SameRect">
            <a:avLst/>
          </a:prstGeom>
        </p:spPr>
        <p:style>
          <a:lnRef idx="0">
            <a:srgbClr val="FFFFFF"/>
          </a:lnRef>
          <a:fillRef idx="2">
            <a:schemeClr val="accent1"/>
          </a:fillRef>
          <a:effectRef idx="1">
            <a:schemeClr val="accent1"/>
          </a:effectRef>
          <a:fontRef idx="minor">
            <a:schemeClr val="lt1"/>
          </a:fontRef>
        </p:style>
        <p:txBody>
          <a:bodyPr rtlCol="0" anchor="ctr"/>
          <a:lstStyle/>
          <a:p>
            <a:pPr algn="ctr"/>
            <a:r>
              <a:rPr lang="zh-CN" altLang="zh-CN" sz="1600" dirty="0">
                <a:solidFill>
                  <a:schemeClr val="tx1"/>
                </a:solidFill>
                <a:latin typeface="微软雅黑" panose="020B0503020204020204" charset="-122"/>
                <a:ea typeface="微软雅黑" panose="020B0503020204020204" charset="-122"/>
              </a:rPr>
              <a:t>分析框架</a:t>
            </a:r>
            <a:endParaRPr lang="zh-CN" altLang="zh-CN" sz="1600" dirty="0">
              <a:solidFill>
                <a:schemeClr val="tx1"/>
              </a:solidFill>
              <a:latin typeface="微软雅黑" panose="020B0503020204020204" charset="-122"/>
              <a:ea typeface="微软雅黑" panose="020B0503020204020204" charset="-122"/>
            </a:endParaRPr>
          </a:p>
        </p:txBody>
      </p:sp>
      <p:sp>
        <p:nvSpPr>
          <p:cNvPr id="14" name="剪去同侧角的矩形 13"/>
          <p:cNvSpPr/>
          <p:nvPr>
            <p:custDataLst>
              <p:tags r:id="rId4"/>
            </p:custDataLst>
          </p:nvPr>
        </p:nvSpPr>
        <p:spPr>
          <a:xfrm>
            <a:off x="3134995" y="3363595"/>
            <a:ext cx="1797685" cy="771525"/>
          </a:xfrm>
          <a:prstGeom prst="snip2SameRect">
            <a:avLst/>
          </a:prstGeom>
        </p:spPr>
        <p:style>
          <a:lnRef idx="0">
            <a:srgbClr val="FFFFFF"/>
          </a:lnRef>
          <a:fillRef idx="2">
            <a:schemeClr val="accent1"/>
          </a:fillRef>
          <a:effectRef idx="1">
            <a:schemeClr val="accent1"/>
          </a:effectRef>
          <a:fontRef idx="minor">
            <a:schemeClr val="lt1"/>
          </a:fontRef>
        </p:style>
        <p:txBody>
          <a:bodyPr rtlCol="0" anchor="ctr"/>
          <a:lstStyle/>
          <a:p>
            <a:pPr algn="ctr"/>
            <a:r>
              <a:rPr lang="zh-CN" altLang="zh-CN" sz="1600" dirty="0">
                <a:solidFill>
                  <a:schemeClr val="tx1"/>
                </a:solidFill>
                <a:latin typeface="微软雅黑" panose="020B0503020204020204" charset="-122"/>
                <a:ea typeface="微软雅黑" panose="020B0503020204020204" charset="-122"/>
              </a:rPr>
              <a:t>明确结论</a:t>
            </a:r>
            <a:endParaRPr lang="zh-CN" altLang="zh-CN" sz="1600" dirty="0">
              <a:solidFill>
                <a:schemeClr val="tx1"/>
              </a:solidFill>
              <a:latin typeface="微软雅黑" panose="020B0503020204020204" charset="-122"/>
              <a:ea typeface="微软雅黑" panose="020B0503020204020204" charset="-122"/>
            </a:endParaRPr>
          </a:p>
        </p:txBody>
      </p:sp>
      <p:sp>
        <p:nvSpPr>
          <p:cNvPr id="4" name="剪去同侧角的矩形 3"/>
          <p:cNvSpPr/>
          <p:nvPr>
            <p:custDataLst>
              <p:tags r:id="rId5"/>
            </p:custDataLst>
          </p:nvPr>
        </p:nvSpPr>
        <p:spPr>
          <a:xfrm>
            <a:off x="6375400" y="3363595"/>
            <a:ext cx="1797685" cy="771525"/>
          </a:xfrm>
          <a:prstGeom prst="snip2SameRect">
            <a:avLst/>
          </a:prstGeom>
        </p:spPr>
        <p:style>
          <a:lnRef idx="0">
            <a:srgbClr val="FFFFFF"/>
          </a:lnRef>
          <a:fillRef idx="2">
            <a:schemeClr val="accent1"/>
          </a:fillRef>
          <a:effectRef idx="1">
            <a:schemeClr val="accent1"/>
          </a:effectRef>
          <a:fontRef idx="minor">
            <a:schemeClr val="lt1"/>
          </a:fontRef>
        </p:style>
        <p:txBody>
          <a:bodyPr rtlCol="0" anchor="ctr"/>
          <a:lstStyle/>
          <a:p>
            <a:pPr algn="ctr"/>
            <a:r>
              <a:rPr lang="zh-CN" altLang="zh-CN" sz="1600" dirty="0">
                <a:solidFill>
                  <a:schemeClr val="tx1"/>
                </a:solidFill>
                <a:latin typeface="微软雅黑" panose="020B0503020204020204" charset="-122"/>
                <a:ea typeface="微软雅黑" panose="020B0503020204020204" charset="-122"/>
              </a:rPr>
              <a:t>解决方案</a:t>
            </a:r>
            <a:endParaRPr lang="zh-CN" altLang="zh-CN" sz="1600" dirty="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505142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smtClean="0">
                <a:solidFill>
                  <a:srgbClr val="936419"/>
                </a:solidFill>
                <a:latin typeface="微软雅黑" panose="020B0503020204020204" charset="-122"/>
                <a:ea typeface="微软雅黑" panose="020B0503020204020204" charset="-122"/>
                <a:sym typeface="+mn-ea"/>
              </a:rPr>
              <a:t>2.</a:t>
            </a:r>
            <a:r>
              <a:rPr lang="zh-CN" altLang="en-US" sz="2700" b="1" dirty="0" smtClean="0">
                <a:solidFill>
                  <a:srgbClr val="936419"/>
                </a:solidFill>
                <a:latin typeface="微软雅黑" panose="020B0503020204020204" charset="-122"/>
                <a:ea typeface="微软雅黑" panose="020B0503020204020204" charset="-122"/>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数据分析工具Python基础</a:t>
            </a:r>
            <a:endParaRPr lang="zh-CN" altLang="en-US" sz="2700" b="1" dirty="0">
              <a:solidFill>
                <a:srgbClr val="936419"/>
              </a:solidFill>
              <a:latin typeface="微软雅黑" panose="020B0503020204020204" charset="-122"/>
              <a:ea typeface="微软雅黑" panose="020B0503020204020204" charset="-122"/>
              <a:sym typeface="+mn-ea"/>
            </a:endParaRPr>
          </a:p>
        </p:txBody>
      </p:sp>
      <p:sp>
        <p:nvSpPr>
          <p:cNvPr id="100" name="文本框 99"/>
          <p:cNvSpPr txBox="1"/>
          <p:nvPr>
            <p:custDataLst>
              <p:tags r:id="rId2"/>
            </p:custDataLst>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custDataLst>
              <p:tags r:id="rId3"/>
            </p:custDataLst>
          </p:nvPr>
        </p:nvSpPr>
        <p:spPr>
          <a:xfrm>
            <a:off x="636270" y="987425"/>
            <a:ext cx="7871460" cy="968375"/>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sz="2000" b="1" dirty="0">
                <a:solidFill>
                  <a:schemeClr val="accent6"/>
                </a:solidFill>
                <a:latin typeface="微软雅黑" panose="020B0503020204020204" charset="-122"/>
                <a:ea typeface="微软雅黑" panose="020B0503020204020204" charset="-122"/>
                <a:sym typeface="+mn-ea"/>
              </a:rPr>
              <a:t>发起抢答：</a:t>
            </a:r>
            <a:r>
              <a:rPr lang="en-US" altLang="zh-CN" b="1" dirty="0">
                <a:solidFill>
                  <a:schemeClr val="tx1"/>
                </a:solidFill>
                <a:latin typeface="微软雅黑" panose="020B0503020204020204" charset="-122"/>
                <a:ea typeface="微软雅黑" panose="020B0503020204020204" charset="-122"/>
                <a:sym typeface="+mn-ea"/>
              </a:rPr>
              <a:t>你能够说出哪些计算机编程语言</a:t>
            </a:r>
            <a:r>
              <a:rPr lang="zh-CN" altLang="en-US" b="1" dirty="0">
                <a:solidFill>
                  <a:schemeClr val="tx1"/>
                </a:solidFill>
                <a:latin typeface="微软雅黑" panose="020B0503020204020204" charset="-122"/>
                <a:ea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sym typeface="+mn-ea"/>
            </a:endParaRPr>
          </a:p>
          <a:p>
            <a:pPr indent="0" algn="l" fontAlgn="auto">
              <a:lnSpc>
                <a:spcPct val="150000"/>
              </a:lnSpc>
              <a:buFont typeface="Wingdings" panose="05000000000000000000" charset="0"/>
              <a:buNone/>
            </a:pP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4"/>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custDataLst>
              <p:tags r:id="rId5"/>
            </p:custDataLst>
          </p:nvPr>
        </p:nvPicPr>
        <p:blipFill>
          <a:blip r:embed="rId6"/>
          <a:stretch>
            <a:fillRect/>
          </a:stretch>
        </p:blipFill>
        <p:spPr>
          <a:xfrm>
            <a:off x="636270" y="1851660"/>
            <a:ext cx="4002405" cy="2790825"/>
          </a:xfrm>
          <a:prstGeom prst="rect">
            <a:avLst/>
          </a:prstGeom>
        </p:spPr>
      </p:pic>
      <p:pic>
        <p:nvPicPr>
          <p:cNvPr id="16" name="图片 15"/>
          <p:cNvPicPr>
            <a:picLocks noChangeAspect="1"/>
          </p:cNvPicPr>
          <p:nvPr>
            <p:custDataLst>
              <p:tags r:id="rId7"/>
            </p:custDataLst>
          </p:nvPr>
        </p:nvPicPr>
        <p:blipFill>
          <a:blip r:embed="rId8"/>
          <a:stretch>
            <a:fillRect/>
          </a:stretch>
        </p:blipFill>
        <p:spPr>
          <a:xfrm>
            <a:off x="5004435" y="1851660"/>
            <a:ext cx="3688080" cy="655320"/>
          </a:xfrm>
          <a:prstGeom prst="rect">
            <a:avLst/>
          </a:prstGeom>
        </p:spPr>
      </p:pic>
      <p:pic>
        <p:nvPicPr>
          <p:cNvPr id="17" name="图片 16"/>
          <p:cNvPicPr>
            <a:picLocks noChangeAspect="1"/>
          </p:cNvPicPr>
          <p:nvPr>
            <p:custDataLst>
              <p:tags r:id="rId9"/>
            </p:custDataLst>
          </p:nvPr>
        </p:nvPicPr>
        <p:blipFill>
          <a:blip r:embed="rId10"/>
          <a:stretch>
            <a:fillRect/>
          </a:stretch>
        </p:blipFill>
        <p:spPr>
          <a:xfrm>
            <a:off x="5004435" y="2571750"/>
            <a:ext cx="3716020" cy="684530"/>
          </a:xfrm>
          <a:prstGeom prst="rect">
            <a:avLst/>
          </a:prstGeom>
        </p:spPr>
      </p:pic>
      <p:pic>
        <p:nvPicPr>
          <p:cNvPr id="18" name="图片 17" descr="format_f_auto (1)"/>
          <p:cNvPicPr>
            <a:picLocks noChangeAspect="1"/>
          </p:cNvPicPr>
          <p:nvPr/>
        </p:nvPicPr>
        <p:blipFill>
          <a:blip r:embed="rId11"/>
          <a:stretch>
            <a:fillRect/>
          </a:stretch>
        </p:blipFill>
        <p:spPr>
          <a:xfrm>
            <a:off x="4992370" y="3284855"/>
            <a:ext cx="1143000" cy="1143000"/>
          </a:xfrm>
          <a:prstGeom prst="rect">
            <a:avLst/>
          </a:prstGeom>
        </p:spPr>
      </p:pic>
      <p:pic>
        <p:nvPicPr>
          <p:cNvPr id="19" name="图片 18" descr="format_f_auto"/>
          <p:cNvPicPr>
            <a:picLocks noChangeAspect="1"/>
          </p:cNvPicPr>
          <p:nvPr/>
        </p:nvPicPr>
        <p:blipFill>
          <a:blip r:embed="rId12"/>
          <a:stretch>
            <a:fillRect/>
          </a:stretch>
        </p:blipFill>
        <p:spPr>
          <a:xfrm>
            <a:off x="6260465" y="3284855"/>
            <a:ext cx="1187450" cy="1159510"/>
          </a:xfrm>
          <a:prstGeom prst="rect">
            <a:avLst/>
          </a:prstGeom>
        </p:spPr>
      </p:pic>
      <p:pic>
        <p:nvPicPr>
          <p:cNvPr id="20" name="图片 19" descr="format_f_auto (1)"/>
          <p:cNvPicPr>
            <a:picLocks noChangeAspect="1"/>
          </p:cNvPicPr>
          <p:nvPr/>
        </p:nvPicPr>
        <p:blipFill>
          <a:blip r:embed="rId13"/>
          <a:stretch>
            <a:fillRect/>
          </a:stretch>
        </p:blipFill>
        <p:spPr>
          <a:xfrm>
            <a:off x="7573010" y="3284855"/>
            <a:ext cx="1148080" cy="114808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2.</a:t>
            </a:r>
            <a:r>
              <a:rPr lang="zh-CN" altLang="en-US" sz="2700" b="1" dirty="0" smtClean="0">
                <a:solidFill>
                  <a:srgbClr val="936419"/>
                </a:solidFill>
                <a:latin typeface="微软雅黑" panose="020B0503020204020204" charset="-122"/>
                <a:ea typeface="微软雅黑" panose="020B0503020204020204" charset="-122"/>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数据分析工具Python基础</a:t>
            </a:r>
            <a:r>
              <a:rPr lang="en-US" altLang="zh-CN" sz="2700" b="1" dirty="0">
                <a:solidFill>
                  <a:srgbClr val="936419"/>
                </a:solidFill>
                <a:latin typeface="微软雅黑" panose="020B0503020204020204" charset="-122"/>
                <a:ea typeface="微软雅黑" panose="020B0503020204020204" charset="-122"/>
                <a:sym typeface="+mn-ea"/>
              </a:rPr>
              <a:t>——</a:t>
            </a:r>
            <a:r>
              <a:rPr lang="zh-CN" altLang="en-US" sz="1800" b="1" dirty="0" smtClean="0">
                <a:solidFill>
                  <a:schemeClr val="accent6"/>
                </a:solidFill>
                <a:latin typeface="微软雅黑" panose="020B0503020204020204" charset="-122"/>
                <a:ea typeface="微软雅黑" panose="020B0503020204020204" charset="-122"/>
                <a:sym typeface="+mn-ea"/>
              </a:rPr>
              <a:t>开发环境</a:t>
            </a:r>
            <a:endParaRPr lang="zh-CN" altLang="en-US" sz="1800" b="1" dirty="0" smtClean="0">
              <a:solidFill>
                <a:schemeClr val="accent6"/>
              </a:solidFill>
              <a:latin typeface="微软雅黑" panose="020B0503020204020204" charset="-122"/>
              <a:ea typeface="微软雅黑" panose="020B0503020204020204" charset="-122"/>
              <a:sym typeface="+mn-ea"/>
            </a:endParaRPr>
          </a:p>
        </p:txBody>
      </p:sp>
      <p:sp>
        <p:nvSpPr>
          <p:cNvPr id="9" name="TextBox 8"/>
          <p:cNvSpPr txBox="1"/>
          <p:nvPr>
            <p:custDataLst>
              <p:tags r:id="rId2"/>
            </p:custDataLst>
          </p:nvPr>
        </p:nvSpPr>
        <p:spPr>
          <a:xfrm>
            <a:off x="645160" y="772795"/>
            <a:ext cx="7862570" cy="829945"/>
          </a:xfrm>
          <a:prstGeom prst="rect">
            <a:avLst/>
          </a:prstGeom>
          <a:solidFill>
            <a:schemeClr val="bg2"/>
          </a:solidFill>
        </p:spPr>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rPr>
              <a:t>Python是一种结构简单，通俗易懂的计算机编程语言。借助各种第三方库，Python能实现无所不能的数据管理和分析任务。</a:t>
            </a:r>
            <a:endParaRPr lang="zh-CN" altLang="en-US" sz="1600" dirty="0">
              <a:latin typeface="微软雅黑" panose="020B0503020204020204" charset="-122"/>
              <a:ea typeface="微软雅黑" panose="020B0503020204020204" charset="-122"/>
            </a:endParaRPr>
          </a:p>
        </p:txBody>
      </p:sp>
      <p:sp>
        <p:nvSpPr>
          <p:cNvPr id="10" name="矩形 9"/>
          <p:cNvSpPr/>
          <p:nvPr>
            <p:custDataLst>
              <p:tags r:id="rId3"/>
            </p:custDataLst>
          </p:nvPr>
        </p:nvSpPr>
        <p:spPr>
          <a:xfrm>
            <a:off x="645160" y="1609090"/>
            <a:ext cx="3926840" cy="1493520"/>
          </a:xfrm>
          <a:prstGeom prst="rect">
            <a:avLst/>
          </a:prstGeom>
        </p:spPr>
        <p:style>
          <a:lnRef idx="2">
            <a:schemeClr val="lt1"/>
          </a:lnRef>
          <a:fillRef idx="1">
            <a:schemeClr val="accent1"/>
          </a:fillRef>
          <a:effectRef idx="1">
            <a:schemeClr val="accent1"/>
          </a:effectRef>
          <a:fontRef idx="minor">
            <a:schemeClr val="lt1"/>
          </a:fontRef>
        </p:style>
        <p:txBody>
          <a:bodyPr wrap="square">
            <a:noAutofit/>
          </a:bodyPr>
          <a:lstStyle/>
          <a:p>
            <a:pPr algn="ctr">
              <a:lnSpc>
                <a:spcPct val="150000"/>
              </a:lnSpc>
            </a:pPr>
            <a:r>
              <a:rPr sz="1600" b="1" dirty="0">
                <a:solidFill>
                  <a:schemeClr val="tx1"/>
                </a:solidFill>
                <a:latin typeface="微软雅黑" panose="020B0503020204020204" charset="-122"/>
                <a:ea typeface="微软雅黑" panose="020B0503020204020204" charset="-122"/>
              </a:rPr>
              <a:t>代码编辑器</a:t>
            </a:r>
            <a:endParaRPr sz="1600" b="1" dirty="0">
              <a:solidFill>
                <a:schemeClr val="tx1"/>
              </a:solidFill>
              <a:latin typeface="微软雅黑" panose="020B0503020204020204" charset="-122"/>
              <a:ea typeface="微软雅黑" panose="020B0503020204020204" charset="-122"/>
            </a:endParaRPr>
          </a:p>
          <a:p>
            <a:pPr>
              <a:lnSpc>
                <a:spcPct val="150000"/>
              </a:lnSpc>
            </a:pPr>
            <a:r>
              <a:rPr sz="1400" dirty="0" err="1" smtClean="0">
                <a:solidFill>
                  <a:schemeClr val="tx1"/>
                </a:solidFill>
                <a:latin typeface="微软雅黑" panose="020B0503020204020204" charset="-122"/>
                <a:ea typeface="微软雅黑" panose="020B0503020204020204" charset="-122"/>
              </a:rPr>
              <a:t>一个文本编辑器</a:t>
            </a:r>
            <a:r>
              <a:rPr sz="1400" dirty="0" err="1">
                <a:solidFill>
                  <a:schemeClr val="tx1"/>
                </a:solidFill>
                <a:latin typeface="微软雅黑" panose="020B0503020204020204" charset="-122"/>
                <a:ea typeface="微软雅黑" panose="020B0503020204020204" charset="-122"/>
              </a:rPr>
              <a:t>，是具有图形用户界面的软件</a:t>
            </a:r>
            <a:r>
              <a:rPr sz="1400" dirty="0">
                <a:solidFill>
                  <a:schemeClr val="tx1"/>
                </a:solidFill>
                <a:latin typeface="微软雅黑" panose="020B0503020204020204" charset="-122"/>
                <a:ea typeface="微软雅黑" panose="020B0503020204020204" charset="-122"/>
              </a:rPr>
              <a:t>。</a:t>
            </a:r>
            <a:endParaRPr sz="1400" dirty="0">
              <a:solidFill>
                <a:schemeClr val="tx1"/>
              </a:solidFill>
              <a:latin typeface="微软雅黑" panose="020B0503020204020204" charset="-122"/>
              <a:ea typeface="微软雅黑" panose="020B0503020204020204" charset="-122"/>
            </a:endParaRPr>
          </a:p>
          <a:p>
            <a:pPr>
              <a:lnSpc>
                <a:spcPct val="150000"/>
              </a:lnSpc>
            </a:pPr>
            <a:r>
              <a:rPr sz="1400" dirty="0">
                <a:solidFill>
                  <a:schemeClr val="tx1"/>
                </a:solidFill>
                <a:latin typeface="微软雅黑" panose="020B0503020204020204" charset="-122"/>
                <a:ea typeface="微软雅黑" panose="020B0503020204020204" charset="-122"/>
              </a:rPr>
              <a:t>具备打开代码文件、高亮语法显示、代码编写（自动补全）等功能</a:t>
            </a:r>
            <a:r>
              <a:rPr lang="zh-CN" altLang="en-US" sz="1400" dirty="0">
                <a:solidFill>
                  <a:schemeClr val="tx1"/>
                </a:solidFill>
                <a:latin typeface="微软雅黑" panose="020B0503020204020204" charset="-122"/>
                <a:ea typeface="微软雅黑" panose="020B0503020204020204" charset="-122"/>
              </a:rPr>
              <a:t>。</a:t>
            </a:r>
            <a:endParaRPr lang="zh-CN" altLang="en-US" sz="1400" dirty="0">
              <a:solidFill>
                <a:schemeClr val="tx1"/>
              </a:solidFill>
              <a:latin typeface="微软雅黑" panose="020B0503020204020204" charset="-122"/>
              <a:ea typeface="微软雅黑" panose="020B0503020204020204" charset="-122"/>
            </a:endParaRPr>
          </a:p>
        </p:txBody>
      </p:sp>
      <p:sp>
        <p:nvSpPr>
          <p:cNvPr id="6" name="矩形 5"/>
          <p:cNvSpPr/>
          <p:nvPr>
            <p:custDataLst>
              <p:tags r:id="rId4"/>
            </p:custDataLst>
          </p:nvPr>
        </p:nvSpPr>
        <p:spPr>
          <a:xfrm>
            <a:off x="4572635" y="1602740"/>
            <a:ext cx="3926840" cy="1513205"/>
          </a:xfrm>
          <a:prstGeom prst="rect">
            <a:avLst/>
          </a:prstGeom>
        </p:spPr>
        <p:style>
          <a:lnRef idx="2">
            <a:schemeClr val="lt1"/>
          </a:lnRef>
          <a:fillRef idx="1">
            <a:schemeClr val="accent1"/>
          </a:fillRef>
          <a:effectRef idx="1">
            <a:schemeClr val="accent1"/>
          </a:effectRef>
          <a:fontRef idx="minor">
            <a:schemeClr val="lt1"/>
          </a:fontRef>
        </p:style>
        <p:txBody>
          <a:bodyPr wrap="square">
            <a:noAutofit/>
          </a:bodyPr>
          <a:lstStyle/>
          <a:p>
            <a:pPr algn="ctr">
              <a:lnSpc>
                <a:spcPct val="150000"/>
              </a:lnSpc>
            </a:pPr>
            <a:r>
              <a:rPr sz="1600" b="1" dirty="0">
                <a:solidFill>
                  <a:schemeClr val="tx1"/>
                </a:solidFill>
                <a:latin typeface="微软雅黑" panose="020B0503020204020204" charset="-122"/>
                <a:ea typeface="微软雅黑" panose="020B0503020204020204" charset="-122"/>
              </a:rPr>
              <a:t>代码解释器</a:t>
            </a:r>
            <a:endParaRPr sz="1600" b="1" dirty="0">
              <a:solidFill>
                <a:schemeClr val="tx1"/>
              </a:solidFill>
              <a:latin typeface="微软雅黑" panose="020B0503020204020204" charset="-122"/>
              <a:ea typeface="微软雅黑" panose="020B0503020204020204" charset="-122"/>
            </a:endParaRPr>
          </a:p>
          <a:p>
            <a:pPr>
              <a:lnSpc>
                <a:spcPct val="150000"/>
              </a:lnSpc>
            </a:pPr>
            <a:r>
              <a:rPr sz="1400" dirty="0">
                <a:solidFill>
                  <a:schemeClr val="tx1"/>
                </a:solidFill>
                <a:latin typeface="微软雅黑" panose="020B0503020204020204" charset="-122"/>
                <a:ea typeface="微软雅黑" panose="020B0503020204020204" charset="-122"/>
              </a:rPr>
              <a:t>运行Python程序时，先运行Python解释器，通过这个解释器，去读取Python程序文件，这个解释器再以机器指令语言告诉CPU如何去做</a:t>
            </a:r>
            <a:r>
              <a:rPr lang="zh-CN" altLang="en-US" sz="1400" dirty="0">
                <a:solidFill>
                  <a:schemeClr val="tx1"/>
                </a:solidFill>
                <a:latin typeface="微软雅黑" panose="020B0503020204020204" charset="-122"/>
                <a:ea typeface="微软雅黑" panose="020B0503020204020204" charset="-122"/>
              </a:rPr>
              <a:t>。</a:t>
            </a:r>
            <a:endParaRPr lang="zh-CN" altLang="en-US" sz="1400" dirty="0">
              <a:solidFill>
                <a:schemeClr val="tx1"/>
              </a:solidFill>
              <a:latin typeface="微软雅黑" panose="020B0503020204020204" charset="-122"/>
              <a:ea typeface="微软雅黑" panose="020B0503020204020204" charset="-122"/>
            </a:endParaRPr>
          </a:p>
        </p:txBody>
      </p:sp>
      <p:sp>
        <p:nvSpPr>
          <p:cNvPr id="12" name="TextBox 8"/>
          <p:cNvSpPr txBox="1"/>
          <p:nvPr>
            <p:custDataLst>
              <p:tags r:id="rId5"/>
            </p:custDataLst>
          </p:nvPr>
        </p:nvSpPr>
        <p:spPr>
          <a:xfrm>
            <a:off x="649006" y="3363838"/>
            <a:ext cx="7862570" cy="1198880"/>
          </a:xfrm>
          <a:prstGeom prst="rect">
            <a:avLst/>
          </a:prstGeom>
          <a:solidFill>
            <a:schemeClr val="bg2"/>
          </a:solidFill>
        </p:spPr>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rPr>
              <a:t>集成开发环境（IDE），即是一种具有图形用户界面的，集代码的编写、编译或解释、调试、程序性能监测等功能于一体的程序开发软件。比较常用的IDE包括PyCharm、Visual Studio Code、Anaconda。</a:t>
            </a:r>
            <a:endParaRPr lang="zh-CN" altLang="en-US" sz="16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2.</a:t>
            </a:r>
            <a:r>
              <a:rPr lang="zh-CN" altLang="en-US" sz="2700" b="1" dirty="0" smtClean="0">
                <a:solidFill>
                  <a:srgbClr val="936419"/>
                </a:solidFill>
                <a:latin typeface="微软雅黑" panose="020B0503020204020204" charset="-122"/>
                <a:ea typeface="微软雅黑" panose="020B0503020204020204" charset="-122"/>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数据分析工具Python基础</a:t>
            </a:r>
            <a:r>
              <a:rPr lang="en-US" altLang="zh-CN" sz="2700" b="1" dirty="0">
                <a:solidFill>
                  <a:srgbClr val="936419"/>
                </a:solidFill>
                <a:latin typeface="微软雅黑" panose="020B0503020204020204" charset="-122"/>
                <a:ea typeface="微软雅黑" panose="020B0503020204020204" charset="-122"/>
                <a:sym typeface="+mn-ea"/>
              </a:rPr>
              <a:t>——</a:t>
            </a:r>
            <a:r>
              <a:rPr lang="zh-CN" altLang="en-US" sz="1800" b="1" dirty="0" smtClean="0">
                <a:solidFill>
                  <a:schemeClr val="accent6"/>
                </a:solidFill>
                <a:latin typeface="微软雅黑" panose="020B0503020204020204" charset="-122"/>
                <a:ea typeface="微软雅黑" panose="020B0503020204020204" charset="-122"/>
                <a:sym typeface="+mn-ea"/>
              </a:rPr>
              <a:t>基本语法</a:t>
            </a:r>
            <a:endParaRPr lang="zh-CN" altLang="en-US" sz="1800" b="1" dirty="0" smtClean="0">
              <a:solidFill>
                <a:schemeClr val="accent6"/>
              </a:solidFill>
              <a:latin typeface="微软雅黑" panose="020B0503020204020204" charset="-122"/>
              <a:ea typeface="微软雅黑" panose="020B0503020204020204" charset="-122"/>
              <a:sym typeface="+mn-ea"/>
            </a:endParaRPr>
          </a:p>
        </p:txBody>
      </p:sp>
      <p:sp>
        <p:nvSpPr>
          <p:cNvPr id="9" name="TextBox 8"/>
          <p:cNvSpPr txBox="1"/>
          <p:nvPr>
            <p:custDataLst>
              <p:tags r:id="rId2"/>
            </p:custDataLst>
          </p:nvPr>
        </p:nvSpPr>
        <p:spPr>
          <a:xfrm>
            <a:off x="645160" y="772795"/>
            <a:ext cx="7862570" cy="460375"/>
          </a:xfrm>
          <a:prstGeom prst="rect">
            <a:avLst/>
          </a:prstGeom>
          <a:solidFill>
            <a:schemeClr val="bg2"/>
          </a:solidFill>
        </p:spPr>
        <p:txBody>
          <a:bodyPr wrap="square" rtlCol="0">
            <a:spAutoFit/>
          </a:bodyPr>
          <a:lstStyle/>
          <a:p>
            <a:pPr algn="ctr">
              <a:lnSpc>
                <a:spcPct val="150000"/>
              </a:lnSpc>
            </a:pPr>
            <a:r>
              <a:rPr lang="zh-CN" altLang="en-US" sz="1600" dirty="0">
                <a:latin typeface="微软雅黑" panose="020B0503020204020204" charset="-122"/>
                <a:ea typeface="微软雅黑" panose="020B0503020204020204" charset="-122"/>
              </a:rPr>
              <a:t>输入数据</a:t>
            </a:r>
            <a:endParaRPr lang="zh-CN" altLang="en-US" sz="1600" dirty="0">
              <a:latin typeface="微软雅黑" panose="020B0503020204020204" charset="-122"/>
              <a:ea typeface="微软雅黑" panose="020B0503020204020204" charset="-122"/>
            </a:endParaRPr>
          </a:p>
        </p:txBody>
      </p:sp>
      <p:sp>
        <p:nvSpPr>
          <p:cNvPr id="100" name="文本框 99"/>
          <p:cNvSpPr txBox="1"/>
          <p:nvPr/>
        </p:nvSpPr>
        <p:spPr>
          <a:xfrm>
            <a:off x="971550" y="1419225"/>
            <a:ext cx="2689860" cy="3091815"/>
          </a:xfrm>
          <a:prstGeom prst="rect">
            <a:avLst/>
          </a:prstGeom>
          <a:noFill/>
          <a:ln w="9525">
            <a:noFill/>
          </a:ln>
        </p:spPr>
        <p:txBody>
          <a:bodyPr wrap="square">
            <a:spAutoFit/>
          </a:bodyPr>
          <a:lstStyle/>
          <a:p>
            <a:pPr indent="0">
              <a:lnSpc>
                <a:spcPct val="150000"/>
              </a:lnSpc>
            </a:pPr>
            <a:r>
              <a:rPr lang="zh-CN" b="0" dirty="0">
                <a:latin typeface="微软雅黑" panose="020B0503020204020204" charset="-122"/>
                <a:ea typeface="微软雅黑" panose="020B0503020204020204" charset="-122"/>
                <a:cs typeface="微软雅黑" panose="020B0503020204020204" charset="-122"/>
              </a:rPr>
              <a:t>Python变量：</a:t>
            </a:r>
            <a:r>
              <a:rPr lang="zh-CN" sz="1600" b="0" dirty="0">
                <a:latin typeface="微软雅黑" panose="020B0503020204020204" charset="-122"/>
                <a:ea typeface="微软雅黑" panose="020B0503020204020204" charset="-122"/>
                <a:cs typeface="微软雅黑" panose="020B0503020204020204" charset="-122"/>
              </a:rPr>
              <a:t>数据输入到计算机中后会保存在内存里，程序中的数据存放到内存中的某个位置后，为了方便后续程序找到和操作这个数据，需要给这个位置起一个名字，编程语言中把这个名字叫变量。</a:t>
            </a:r>
            <a:endParaRPr lang="zh-CN" sz="1600" b="0" dirty="0">
              <a:latin typeface="微软雅黑" panose="020B0503020204020204" charset="-122"/>
              <a:ea typeface="微软雅黑" panose="020B0503020204020204" charset="-122"/>
              <a:cs typeface="微软雅黑" panose="020B0503020204020204" charset="-122"/>
            </a:endParaRPr>
          </a:p>
        </p:txBody>
      </p:sp>
      <p:graphicFrame>
        <p:nvGraphicFramePr>
          <p:cNvPr id="2" name="表格 1"/>
          <p:cNvGraphicFramePr/>
          <p:nvPr>
            <p:custDataLst>
              <p:tags r:id="rId3"/>
            </p:custDataLst>
          </p:nvPr>
        </p:nvGraphicFramePr>
        <p:xfrm>
          <a:off x="5003800" y="1635125"/>
          <a:ext cx="3082290" cy="2736850"/>
        </p:xfrm>
        <a:graphic>
          <a:graphicData uri="http://schemas.openxmlformats.org/drawingml/2006/table">
            <a:tbl>
              <a:tblPr/>
              <a:tblGrid>
                <a:gridCol w="3082290"/>
              </a:tblGrid>
              <a:tr h="1094740">
                <a:tc>
                  <a:txBody>
                    <a:bodyPr/>
                    <a:lstStyle/>
                    <a:p>
                      <a:pPr indent="0">
                        <a:buNone/>
                      </a:pPr>
                      <a:r>
                        <a:rPr lang="en-US" sz="1600" b="0" dirty="0">
                          <a:latin typeface="宋体" panose="02010600030101010101" pitchFamily="2" charset="-122"/>
                          <a:ea typeface="宋体" panose="02010600030101010101" pitchFamily="2" charset="-122"/>
                          <a:cs typeface="宋体" panose="02010600030101010101" pitchFamily="2" charset="-122"/>
                        </a:rPr>
                        <a:t>account=123456</a:t>
                      </a:r>
                      <a:endParaRPr lang="en-US" sz="1600" b="0" dirty="0">
                        <a:latin typeface="宋体" panose="02010600030101010101" pitchFamily="2" charset="-122"/>
                        <a:ea typeface="宋体" panose="02010600030101010101" pitchFamily="2" charset="-122"/>
                        <a:cs typeface="宋体" panose="02010600030101010101" pitchFamily="2" charset="-122"/>
                      </a:endParaRPr>
                    </a:p>
                    <a:p>
                      <a:pPr indent="0">
                        <a:buNone/>
                      </a:pPr>
                      <a:r>
                        <a:rPr lang="en-US" sz="1600" b="0" dirty="0">
                          <a:latin typeface="宋体" panose="02010600030101010101" pitchFamily="2" charset="-122"/>
                          <a:ea typeface="宋体" panose="02010600030101010101" pitchFamily="2" charset="-122"/>
                          <a:cs typeface="宋体" panose="02010600030101010101" pitchFamily="2" charset="-122"/>
                        </a:rPr>
                        <a:t>print(account)</a:t>
                      </a:r>
                      <a:endParaRPr lang="en-US" sz="1600" b="0" dirty="0">
                        <a:latin typeface="宋体" panose="02010600030101010101" pitchFamily="2" charset="-122"/>
                        <a:ea typeface="宋体" panose="02010600030101010101" pitchFamily="2" charset="-122"/>
                        <a:cs typeface="宋体" panose="02010600030101010101" pitchFamily="2" charset="-122"/>
                      </a:endParaRPr>
                    </a:p>
                    <a:p>
                      <a:pPr indent="0">
                        <a:buNone/>
                      </a:pPr>
                      <a:r>
                        <a:rPr lang="en-US" sz="1600" b="0" dirty="0">
                          <a:latin typeface="宋体" panose="02010600030101010101" pitchFamily="2" charset="-122"/>
                          <a:ea typeface="宋体" panose="02010600030101010101" pitchFamily="2" charset="-122"/>
                          <a:cs typeface="宋体" panose="02010600030101010101" pitchFamily="2" charset="-122"/>
                        </a:rPr>
                        <a:t>account=654321</a:t>
                      </a:r>
                      <a:endParaRPr lang="en-US" sz="1600" b="0" dirty="0">
                        <a:latin typeface="宋体" panose="02010600030101010101" pitchFamily="2" charset="-122"/>
                        <a:ea typeface="宋体" panose="02010600030101010101" pitchFamily="2" charset="-122"/>
                        <a:cs typeface="宋体" panose="02010600030101010101" pitchFamily="2" charset="-122"/>
                      </a:endParaRPr>
                    </a:p>
                    <a:p>
                      <a:pPr indent="0">
                        <a:buNone/>
                      </a:pPr>
                      <a:r>
                        <a:rPr lang="en-US" sz="1600" b="0" dirty="0">
                          <a:latin typeface="宋体" panose="02010600030101010101" pitchFamily="2" charset="-122"/>
                          <a:ea typeface="宋体" panose="02010600030101010101" pitchFamily="2" charset="-122"/>
                          <a:cs typeface="宋体" panose="02010600030101010101" pitchFamily="2" charset="-122"/>
                        </a:rPr>
                        <a:t>print(account)</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737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123456</a:t>
                      </a:r>
                      <a:endParaRPr lang="en-US" sz="16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600" b="0">
                          <a:latin typeface="宋体" panose="02010600030101010101" pitchFamily="2" charset="-122"/>
                          <a:ea typeface="宋体" panose="02010600030101010101" pitchFamily="2" charset="-122"/>
                          <a:cs typeface="宋体" panose="02010600030101010101" pitchFamily="2" charset="-122"/>
                        </a:rPr>
                        <a:t>654321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2105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str1=’hello!’</a:t>
                      </a:r>
                      <a:endParaRPr lang="en-US" sz="16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600" b="0">
                          <a:latin typeface="宋体" panose="02010600030101010101" pitchFamily="2" charset="-122"/>
                          <a:ea typeface="宋体" panose="02010600030101010101" pitchFamily="2" charset="-122"/>
                          <a:cs typeface="宋体" panose="02010600030101010101" pitchFamily="2" charset="-122"/>
                        </a:rPr>
                        <a:t>str2=’world!’</a:t>
                      </a:r>
                      <a:endParaRPr lang="en-US" sz="16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600" b="0">
                          <a:latin typeface="宋体" panose="02010600030101010101" pitchFamily="2" charset="-122"/>
                          <a:ea typeface="宋体" panose="02010600030101010101" pitchFamily="2" charset="-122"/>
                          <a:cs typeface="宋体" panose="02010600030101010101" pitchFamily="2" charset="-122"/>
                        </a:rPr>
                        <a:t>print(str1, str2)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3685">
                <a:tc>
                  <a:txBody>
                    <a:bodyPr/>
                    <a:lstStyle/>
                    <a:p>
                      <a:pPr indent="0">
                        <a:buNone/>
                      </a:pPr>
                      <a:r>
                        <a:rPr lang="en-US" sz="1600" b="0" dirty="0">
                          <a:latin typeface="宋体" panose="02010600030101010101" pitchFamily="2" charset="-122"/>
                          <a:ea typeface="宋体" panose="02010600030101010101" pitchFamily="2" charset="-122"/>
                          <a:cs typeface="宋体" panose="02010600030101010101" pitchFamily="2" charset="-122"/>
                        </a:rPr>
                        <a:t>hello! world!</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2.</a:t>
            </a:r>
            <a:r>
              <a:rPr lang="zh-CN" altLang="en-US" sz="2700" b="1" dirty="0" smtClean="0">
                <a:solidFill>
                  <a:srgbClr val="936419"/>
                </a:solidFill>
                <a:latin typeface="微软雅黑" panose="020B0503020204020204" charset="-122"/>
                <a:ea typeface="微软雅黑" panose="020B0503020204020204" charset="-122"/>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数据分析工具Python基础</a:t>
            </a:r>
            <a:r>
              <a:rPr lang="en-US" altLang="zh-CN" sz="2700" b="1" dirty="0">
                <a:solidFill>
                  <a:srgbClr val="936419"/>
                </a:solidFill>
                <a:latin typeface="微软雅黑" panose="020B0503020204020204" charset="-122"/>
                <a:ea typeface="微软雅黑" panose="020B0503020204020204" charset="-122"/>
                <a:sym typeface="+mn-ea"/>
              </a:rPr>
              <a:t>——</a:t>
            </a:r>
            <a:r>
              <a:rPr lang="zh-CN" altLang="en-US" sz="1800" b="1" dirty="0" smtClean="0">
                <a:solidFill>
                  <a:schemeClr val="accent6"/>
                </a:solidFill>
                <a:latin typeface="微软雅黑" panose="020B0503020204020204" charset="-122"/>
                <a:ea typeface="微软雅黑" panose="020B0503020204020204" charset="-122"/>
                <a:sym typeface="+mn-ea"/>
              </a:rPr>
              <a:t>基本语法</a:t>
            </a:r>
            <a:endParaRPr lang="zh-CN" altLang="en-US" sz="1800" b="1" dirty="0" smtClean="0">
              <a:solidFill>
                <a:schemeClr val="accent6"/>
              </a:solidFill>
              <a:latin typeface="微软雅黑" panose="020B0503020204020204" charset="-122"/>
              <a:ea typeface="微软雅黑" panose="020B0503020204020204" charset="-122"/>
              <a:sym typeface="+mn-ea"/>
            </a:endParaRPr>
          </a:p>
        </p:txBody>
      </p:sp>
      <p:sp>
        <p:nvSpPr>
          <p:cNvPr id="9" name="TextBox 8"/>
          <p:cNvSpPr txBox="1"/>
          <p:nvPr>
            <p:custDataLst>
              <p:tags r:id="rId2"/>
            </p:custDataLst>
          </p:nvPr>
        </p:nvSpPr>
        <p:spPr>
          <a:xfrm>
            <a:off x="645160" y="772795"/>
            <a:ext cx="7862570" cy="460375"/>
          </a:xfrm>
          <a:prstGeom prst="rect">
            <a:avLst/>
          </a:prstGeom>
          <a:solidFill>
            <a:schemeClr val="bg2"/>
          </a:solidFill>
        </p:spPr>
        <p:txBody>
          <a:bodyPr wrap="square" rtlCol="0">
            <a:spAutoFit/>
          </a:bodyPr>
          <a:lstStyle/>
          <a:p>
            <a:pPr algn="ctr">
              <a:lnSpc>
                <a:spcPct val="150000"/>
              </a:lnSpc>
            </a:pPr>
            <a:r>
              <a:rPr lang="zh-CN" altLang="en-US" sz="1600" dirty="0">
                <a:latin typeface="微软雅黑" panose="020B0503020204020204" charset="-122"/>
                <a:ea typeface="微软雅黑" panose="020B0503020204020204" charset="-122"/>
              </a:rPr>
              <a:t>输入数据</a:t>
            </a:r>
            <a:endParaRPr lang="zh-CN" altLang="en-US" sz="1600" dirty="0">
              <a:latin typeface="微软雅黑" panose="020B0503020204020204" charset="-122"/>
              <a:ea typeface="微软雅黑" panose="020B0503020204020204" charset="-122"/>
            </a:endParaRPr>
          </a:p>
        </p:txBody>
      </p:sp>
      <p:sp>
        <p:nvSpPr>
          <p:cNvPr id="100" name="文本框 99"/>
          <p:cNvSpPr txBox="1"/>
          <p:nvPr/>
        </p:nvSpPr>
        <p:spPr>
          <a:xfrm>
            <a:off x="645160" y="1461168"/>
            <a:ext cx="2689860" cy="1983740"/>
          </a:xfrm>
          <a:prstGeom prst="rect">
            <a:avLst/>
          </a:prstGeom>
          <a:noFill/>
          <a:ln w="9525">
            <a:noFill/>
          </a:ln>
        </p:spPr>
        <p:txBody>
          <a:bodyPr wrap="square">
            <a:spAutoFit/>
          </a:bodyPr>
          <a:lstStyle/>
          <a:p>
            <a:pPr indent="0">
              <a:lnSpc>
                <a:spcPct val="150000"/>
              </a:lnSpc>
            </a:pPr>
            <a:r>
              <a:rPr lang="zh-CN" b="0" dirty="0">
                <a:latin typeface="微软雅黑" panose="020B0503020204020204" charset="-122"/>
                <a:ea typeface="微软雅黑" panose="020B0503020204020204" charset="-122"/>
                <a:cs typeface="微软雅黑" panose="020B0503020204020204" charset="-122"/>
              </a:rPr>
              <a:t>常用数据类型：</a:t>
            </a:r>
            <a:endParaRPr lang="zh-CN" b="0" dirty="0">
              <a:latin typeface="微软雅黑" panose="020B0503020204020204" charset="-122"/>
              <a:ea typeface="微软雅黑" panose="020B0503020204020204" charset="-122"/>
              <a:cs typeface="微软雅黑" panose="020B0503020204020204" charset="-122"/>
            </a:endParaRPr>
          </a:p>
          <a:p>
            <a:pPr indent="0">
              <a:lnSpc>
                <a:spcPct val="150000"/>
              </a:lnSpc>
            </a:pPr>
            <a:r>
              <a:rPr lang="en-US" altLang="zh-CN" sz="1600" b="0" dirty="0">
                <a:latin typeface="微软雅黑" panose="020B0503020204020204" charset="-122"/>
                <a:ea typeface="微软雅黑" panose="020B0503020204020204" charset="-122"/>
                <a:cs typeface="微软雅黑" panose="020B0503020204020204" charset="-122"/>
              </a:rPr>
              <a:t>1.数字(number)</a:t>
            </a:r>
            <a:endParaRPr lang="en-US" altLang="zh-CN" sz="1600" b="0" dirty="0">
              <a:latin typeface="微软雅黑" panose="020B0503020204020204" charset="-122"/>
              <a:ea typeface="微软雅黑" panose="020B0503020204020204" charset="-122"/>
              <a:cs typeface="微软雅黑" panose="020B0503020204020204" charset="-122"/>
            </a:endParaRPr>
          </a:p>
          <a:p>
            <a:pPr indent="0">
              <a:lnSpc>
                <a:spcPct val="150000"/>
              </a:lnSpc>
            </a:pPr>
            <a:r>
              <a:rPr lang="en-US" altLang="zh-CN" sz="1600" b="0" dirty="0">
                <a:latin typeface="微软雅黑" panose="020B0503020204020204" charset="-122"/>
                <a:ea typeface="微软雅黑" panose="020B0503020204020204" charset="-122"/>
                <a:cs typeface="微软雅黑" panose="020B0503020204020204" charset="-122"/>
              </a:rPr>
              <a:t>2.字符串(string)</a:t>
            </a:r>
            <a:endParaRPr lang="en-US" altLang="zh-CN" sz="1600" b="0" dirty="0">
              <a:latin typeface="微软雅黑" panose="020B0503020204020204" charset="-122"/>
              <a:ea typeface="微软雅黑" panose="020B0503020204020204" charset="-122"/>
              <a:cs typeface="微软雅黑" panose="020B0503020204020204" charset="-122"/>
            </a:endParaRPr>
          </a:p>
          <a:p>
            <a:pPr indent="0">
              <a:lnSpc>
                <a:spcPct val="150000"/>
              </a:lnSpc>
            </a:pPr>
            <a:r>
              <a:rPr lang="en-US" altLang="zh-CN" sz="1600" b="0" dirty="0">
                <a:latin typeface="微软雅黑" panose="020B0503020204020204" charset="-122"/>
                <a:ea typeface="微软雅黑" panose="020B0503020204020204" charset="-122"/>
                <a:cs typeface="微软雅黑" panose="020B0503020204020204" charset="-122"/>
              </a:rPr>
              <a:t>3.列表(list)</a:t>
            </a:r>
            <a:endParaRPr lang="en-US" altLang="zh-CN" sz="1600" b="0" dirty="0">
              <a:latin typeface="微软雅黑" panose="020B0503020204020204" charset="-122"/>
              <a:ea typeface="微软雅黑" panose="020B0503020204020204" charset="-122"/>
              <a:cs typeface="微软雅黑" panose="020B0503020204020204" charset="-122"/>
            </a:endParaRPr>
          </a:p>
          <a:p>
            <a:pPr indent="0">
              <a:lnSpc>
                <a:spcPct val="150000"/>
              </a:lnSpc>
            </a:pPr>
            <a:r>
              <a:rPr lang="en-US" altLang="zh-CN" sz="1600" b="0" dirty="0">
                <a:latin typeface="微软雅黑" panose="020B0503020204020204" charset="-122"/>
                <a:ea typeface="微软雅黑" panose="020B0503020204020204" charset="-122"/>
                <a:cs typeface="微软雅黑" panose="020B0503020204020204" charset="-122"/>
              </a:rPr>
              <a:t>4.字典(dictionary)</a:t>
            </a:r>
            <a:endParaRPr lang="en-US" altLang="zh-CN" sz="1600" b="0" dirty="0">
              <a:latin typeface="微软雅黑" panose="020B0503020204020204" charset="-122"/>
              <a:ea typeface="微软雅黑" panose="020B0503020204020204" charset="-122"/>
              <a:cs typeface="微软雅黑" panose="020B0503020204020204" charset="-122"/>
            </a:endParaRPr>
          </a:p>
        </p:txBody>
      </p:sp>
      <p:graphicFrame>
        <p:nvGraphicFramePr>
          <p:cNvPr id="4" name="表格 3"/>
          <p:cNvGraphicFramePr/>
          <p:nvPr/>
        </p:nvGraphicFramePr>
        <p:xfrm>
          <a:off x="3661410" y="1419225"/>
          <a:ext cx="4392613" cy="1463040"/>
        </p:xfrm>
        <a:graphic>
          <a:graphicData uri="http://schemas.openxmlformats.org/drawingml/2006/table">
            <a:tbl>
              <a:tblPr/>
              <a:tblGrid>
                <a:gridCol w="4392613"/>
              </a:tblGrid>
              <a:tr h="975360">
                <a:tc>
                  <a:txBody>
                    <a:bodyPr/>
                    <a:lstStyle/>
                    <a:p>
                      <a:pPr indent="0">
                        <a:buNone/>
                      </a:pPr>
                      <a:r>
                        <a:rPr lang="en-US" sz="1600" b="0" dirty="0">
                          <a:latin typeface="宋体" panose="02010600030101010101" pitchFamily="2" charset="-122"/>
                          <a:ea typeface="宋体" panose="02010600030101010101" pitchFamily="2" charset="-122"/>
                          <a:cs typeface="宋体" panose="02010600030101010101" pitchFamily="2" charset="-122"/>
                        </a:rPr>
                        <a:t>money=8200.6</a:t>
                      </a:r>
                      <a:endParaRPr lang="en-US" sz="1600" b="0" dirty="0">
                        <a:latin typeface="宋体" panose="02010600030101010101" pitchFamily="2" charset="-122"/>
                        <a:ea typeface="宋体" panose="02010600030101010101" pitchFamily="2" charset="-122"/>
                        <a:cs typeface="宋体" panose="02010600030101010101" pitchFamily="2" charset="-122"/>
                      </a:endParaRPr>
                    </a:p>
                    <a:p>
                      <a:pPr indent="0">
                        <a:buNone/>
                      </a:pPr>
                      <a:r>
                        <a:rPr lang="en-US" sz="1600" b="0" dirty="0">
                          <a:latin typeface="宋体" panose="02010600030101010101" pitchFamily="2" charset="-122"/>
                          <a:ea typeface="宋体" panose="02010600030101010101" pitchFamily="2" charset="-122"/>
                          <a:cs typeface="宋体" panose="02010600030101010101" pitchFamily="2" charset="-122"/>
                        </a:rPr>
                        <a:t>str1=´</a:t>
                      </a:r>
                      <a:r>
                        <a:rPr lang="en-US" sz="1600" b="0" dirty="0" err="1">
                          <a:latin typeface="宋体" panose="02010600030101010101" pitchFamily="2" charset="-122"/>
                          <a:ea typeface="宋体" panose="02010600030101010101" pitchFamily="2" charset="-122"/>
                          <a:cs typeface="宋体" panose="02010600030101010101" pitchFamily="2" charset="-122"/>
                        </a:rPr>
                        <a:t>本月收入</a:t>
                      </a:r>
                      <a:r>
                        <a:rPr lang="en-US" sz="1600" b="0" dirty="0">
                          <a:latin typeface="宋体" panose="02010600030101010101" pitchFamily="2" charset="-122"/>
                          <a:ea typeface="宋体" panose="02010600030101010101" pitchFamily="2" charset="-122"/>
                          <a:cs typeface="宋体" panose="02010600030101010101" pitchFamily="2" charset="-122"/>
                        </a:rPr>
                        <a:t>：´months=2</a:t>
                      </a:r>
                      <a:endParaRPr lang="en-US" sz="1600" b="0" dirty="0">
                        <a:latin typeface="宋体" panose="02010600030101010101" pitchFamily="2" charset="-122"/>
                        <a:ea typeface="宋体" panose="02010600030101010101" pitchFamily="2" charset="-122"/>
                        <a:cs typeface="宋体" panose="02010600030101010101" pitchFamily="2" charset="-122"/>
                      </a:endParaRPr>
                    </a:p>
                    <a:p>
                      <a:pPr indent="0">
                        <a:buNone/>
                      </a:pPr>
                      <a:r>
                        <a:rPr lang="en-US" sz="1600" b="0" dirty="0">
                          <a:latin typeface="宋体" panose="02010600030101010101" pitchFamily="2" charset="-122"/>
                          <a:ea typeface="宋体" panose="02010600030101010101" pitchFamily="2" charset="-122"/>
                          <a:cs typeface="宋体" panose="02010600030101010101" pitchFamily="2" charset="-122"/>
                        </a:rPr>
                        <a:t>print(str1,money)</a:t>
                      </a:r>
                      <a:endParaRPr lang="en-US" sz="1600" b="0" dirty="0">
                        <a:latin typeface="宋体" panose="02010600030101010101" pitchFamily="2" charset="-122"/>
                        <a:ea typeface="宋体" panose="02010600030101010101" pitchFamily="2" charset="-122"/>
                        <a:cs typeface="宋体" panose="02010600030101010101" pitchFamily="2" charset="-122"/>
                      </a:endParaRPr>
                    </a:p>
                    <a:p>
                      <a:pPr indent="0">
                        <a:buNone/>
                      </a:pPr>
                      <a:r>
                        <a:rPr lang="en-US" sz="1600" b="0" dirty="0">
                          <a:latin typeface="宋体" panose="02010600030101010101" pitchFamily="2" charset="-122"/>
                          <a:ea typeface="宋体" panose="02010600030101010101" pitchFamily="2" charset="-122"/>
                          <a:cs typeface="宋体" panose="02010600030101010101" pitchFamily="2" charset="-122"/>
                        </a:rPr>
                        <a:t>print(´</a:t>
                      </a:r>
                      <a:r>
                        <a:rPr lang="en-US" sz="1600" b="0" dirty="0" err="1">
                          <a:latin typeface="宋体" panose="02010600030101010101" pitchFamily="2" charset="-122"/>
                          <a:ea typeface="宋体" panose="02010600030101010101" pitchFamily="2" charset="-122"/>
                          <a:cs typeface="宋体" panose="02010600030101010101" pitchFamily="2" charset="-122"/>
                        </a:rPr>
                        <a:t>两个月收入</a:t>
                      </a:r>
                      <a:r>
                        <a:rPr lang="en-US" sz="1600" b="0" dirty="0">
                          <a:latin typeface="宋体" panose="02010600030101010101" pitchFamily="2" charset="-122"/>
                          <a:ea typeface="宋体" panose="02010600030101010101" pitchFamily="2" charset="-122"/>
                          <a:cs typeface="宋体" panose="02010600030101010101" pitchFamily="2" charset="-122"/>
                        </a:rPr>
                        <a:t>：´，months*money)</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600" b="0" dirty="0">
                          <a:latin typeface="宋体" panose="02010600030101010101" pitchFamily="2" charset="-122"/>
                          <a:ea typeface="宋体" panose="02010600030101010101" pitchFamily="2" charset="-122"/>
                          <a:cs typeface="宋体" panose="02010600030101010101" pitchFamily="2" charset="-122"/>
                        </a:rPr>
                        <a:t>本月收入：8200.6</a:t>
                      </a:r>
                      <a:endParaRPr lang="en-US" sz="1600" b="0" dirty="0">
                        <a:latin typeface="宋体" panose="02010600030101010101" pitchFamily="2" charset="-122"/>
                        <a:ea typeface="宋体" panose="02010600030101010101" pitchFamily="2" charset="-122"/>
                        <a:cs typeface="宋体" panose="02010600030101010101" pitchFamily="2" charset="-122"/>
                      </a:endParaRPr>
                    </a:p>
                    <a:p>
                      <a:pPr indent="0">
                        <a:buNone/>
                      </a:pPr>
                      <a:r>
                        <a:rPr lang="en-US" sz="1600" b="0" dirty="0">
                          <a:latin typeface="宋体" panose="02010600030101010101" pitchFamily="2" charset="-122"/>
                          <a:ea typeface="宋体" panose="02010600030101010101" pitchFamily="2" charset="-122"/>
                          <a:cs typeface="宋体" panose="02010600030101010101" pitchFamily="2" charset="-122"/>
                        </a:rPr>
                        <a:t>两个月收入：16401.2</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8" name="表格 7"/>
          <p:cNvGraphicFramePr/>
          <p:nvPr/>
        </p:nvGraphicFramePr>
        <p:xfrm>
          <a:off x="3661410" y="3136375"/>
          <a:ext cx="4392613" cy="1512168"/>
        </p:xfrm>
        <a:graphic>
          <a:graphicData uri="http://schemas.openxmlformats.org/drawingml/2006/table">
            <a:tbl>
              <a:tblPr/>
              <a:tblGrid>
                <a:gridCol w="4392613"/>
              </a:tblGrid>
              <a:tr h="792088">
                <a:tc>
                  <a:txBody>
                    <a:bodyPr/>
                    <a:lstStyle/>
                    <a:p>
                      <a:pPr indent="0">
                        <a:buNone/>
                      </a:pPr>
                      <a:r>
                        <a:rPr lang="en-US" altLang="zh-CN" sz="1600" b="0" kern="1200" dirty="0" err="1" smtClean="0">
                          <a:solidFill>
                            <a:schemeClr val="tx1"/>
                          </a:solidFill>
                          <a:latin typeface="宋体" panose="02010600030101010101" pitchFamily="2" charset="-122"/>
                          <a:ea typeface="宋体" panose="02010600030101010101" pitchFamily="2" charset="-122"/>
                          <a:cs typeface="宋体" panose="02010600030101010101" pitchFamily="2" charset="-122"/>
                        </a:rPr>
                        <a:t>列表account</a:t>
                      </a:r>
                      <a:r>
                        <a:rPr lang="en-US" altLang="zh-CN" sz="1600" b="0" kern="1200" dirty="0" smtClean="0">
                          <a:solidFill>
                            <a:schemeClr val="tx1"/>
                          </a:solidFill>
                          <a:latin typeface="宋体" panose="02010600030101010101" pitchFamily="2" charset="-122"/>
                          <a:ea typeface="宋体" panose="02010600030101010101" pitchFamily="2" charset="-122"/>
                          <a:cs typeface="宋体" panose="02010600030101010101" pitchFamily="2" charset="-122"/>
                        </a:rPr>
                        <a:t>=[1415161718.11,1213141516.22,1314151617.33]</a:t>
                      </a:r>
                      <a:endParaRPr lang="en-US" altLang="en-US" sz="1600" b="0" kern="120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0080">
                <a:tc>
                  <a:txBody>
                    <a:bodyPr/>
                    <a:lstStyle/>
                    <a:p>
                      <a:pPr indent="0">
                        <a:buNone/>
                      </a:pPr>
                      <a:r>
                        <a:rPr lang="en-US" altLang="zh-CN" sz="1600" b="0" kern="1200" dirty="0" err="1" smtClean="0">
                          <a:solidFill>
                            <a:schemeClr val="tx1"/>
                          </a:solidFill>
                          <a:latin typeface="宋体" panose="02010600030101010101" pitchFamily="2" charset="-122"/>
                          <a:ea typeface="宋体" panose="02010600030101010101" pitchFamily="2" charset="-122"/>
                          <a:cs typeface="宋体" panose="02010600030101010101" pitchFamily="2" charset="-122"/>
                        </a:rPr>
                        <a:t>字典</a:t>
                      </a:r>
                      <a:endParaRPr lang="en-US" sz="1600" b="0" kern="1200" dirty="0" smtClean="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altLang="zh-CN" sz="1600" b="0" kern="1200" dirty="0" smtClean="0">
                          <a:solidFill>
                            <a:schemeClr val="tx1"/>
                          </a:solidFill>
                          <a:latin typeface="宋体" panose="02010600030101010101" pitchFamily="2" charset="-122"/>
                          <a:ea typeface="宋体" panose="02010600030101010101" pitchFamily="2" charset="-122"/>
                          <a:cs typeface="宋体" panose="02010600030101010101" pitchFamily="2" charset="-122"/>
                        </a:rPr>
                        <a:t>{key1:valuel, keye2:valeu</a:t>
                      </a:r>
                      <a:r>
                        <a:rPr lang="zh-CN" altLang="zh-CN" sz="1600" b="0" kern="1200" dirty="0" smtClean="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1600" b="0" kern="1200" dirty="0" smtClean="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en-US" sz="1600" b="0" kern="1200" dirty="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 name="线形标注 1 1"/>
          <p:cNvSpPr/>
          <p:nvPr/>
        </p:nvSpPr>
        <p:spPr>
          <a:xfrm>
            <a:off x="5220072" y="1233171"/>
            <a:ext cx="936104" cy="337858"/>
          </a:xfrm>
          <a:prstGeom prst="borderCallout1">
            <a:avLst>
              <a:gd name="adj1" fmla="val 46664"/>
              <a:gd name="adj2" fmla="val 1197"/>
              <a:gd name="adj3" fmla="val 92199"/>
              <a:gd name="adj4" fmla="val -26421"/>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mn-ea"/>
              </a:rPr>
              <a:t>数字</a:t>
            </a:r>
            <a:endParaRPr lang="zh-CN" altLang="en-US" sz="1600" dirty="0">
              <a:solidFill>
                <a:schemeClr val="tx1"/>
              </a:solidFill>
              <a:latin typeface="+mn-ea"/>
            </a:endParaRPr>
          </a:p>
        </p:txBody>
      </p:sp>
      <p:sp>
        <p:nvSpPr>
          <p:cNvPr id="11" name="线形标注 1 10"/>
          <p:cNvSpPr/>
          <p:nvPr/>
        </p:nvSpPr>
        <p:spPr>
          <a:xfrm>
            <a:off x="6732240" y="1461168"/>
            <a:ext cx="936104" cy="318494"/>
          </a:xfrm>
          <a:prstGeom prst="borderCallout1">
            <a:avLst>
              <a:gd name="adj1" fmla="val 46664"/>
              <a:gd name="adj2" fmla="val 1197"/>
              <a:gd name="adj3" fmla="val 109866"/>
              <a:gd name="adj4" fmla="val -171752"/>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微软雅黑" panose="020B0503020204020204" charset="-122"/>
                <a:ea typeface="微软雅黑" panose="020B0503020204020204" charset="-122"/>
                <a:cs typeface="微软雅黑" panose="020B0503020204020204" charset="-122"/>
              </a:rPr>
              <a:t>字符串</a:t>
            </a:r>
            <a:endParaRPr lang="zh-CN" altLang="en-US" sz="1400" dirty="0">
              <a:solidFill>
                <a:schemeClr val="tx1"/>
              </a:solidFill>
              <a:latin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2.</a:t>
            </a:r>
            <a:r>
              <a:rPr lang="zh-CN" altLang="en-US" sz="2700" b="1" dirty="0" smtClean="0">
                <a:solidFill>
                  <a:srgbClr val="936419"/>
                </a:solidFill>
                <a:latin typeface="微软雅黑" panose="020B0503020204020204" charset="-122"/>
                <a:ea typeface="微软雅黑" panose="020B0503020204020204" charset="-122"/>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数据分析工具Python基础</a:t>
            </a:r>
            <a:r>
              <a:rPr lang="en-US" altLang="zh-CN" sz="2700" b="1" dirty="0">
                <a:solidFill>
                  <a:srgbClr val="936419"/>
                </a:solidFill>
                <a:latin typeface="微软雅黑" panose="020B0503020204020204" charset="-122"/>
                <a:ea typeface="微软雅黑" panose="020B0503020204020204" charset="-122"/>
                <a:sym typeface="+mn-ea"/>
              </a:rPr>
              <a:t>——</a:t>
            </a:r>
            <a:r>
              <a:rPr lang="zh-CN" altLang="en-US" sz="1800" b="1" dirty="0" smtClean="0">
                <a:solidFill>
                  <a:schemeClr val="accent6"/>
                </a:solidFill>
                <a:latin typeface="微软雅黑" panose="020B0503020204020204" charset="-122"/>
                <a:ea typeface="微软雅黑" panose="020B0503020204020204" charset="-122"/>
                <a:sym typeface="+mn-ea"/>
              </a:rPr>
              <a:t>基本语法</a:t>
            </a:r>
            <a:endParaRPr lang="zh-CN" altLang="en-US" sz="1800" b="1" dirty="0" smtClean="0">
              <a:solidFill>
                <a:schemeClr val="accent6"/>
              </a:solidFill>
              <a:latin typeface="微软雅黑" panose="020B0503020204020204" charset="-122"/>
              <a:ea typeface="微软雅黑" panose="020B0503020204020204" charset="-122"/>
              <a:sym typeface="+mn-ea"/>
            </a:endParaRPr>
          </a:p>
        </p:txBody>
      </p:sp>
      <p:sp>
        <p:nvSpPr>
          <p:cNvPr id="9" name="TextBox 8"/>
          <p:cNvSpPr txBox="1"/>
          <p:nvPr>
            <p:custDataLst>
              <p:tags r:id="rId2"/>
            </p:custDataLst>
          </p:nvPr>
        </p:nvSpPr>
        <p:spPr>
          <a:xfrm>
            <a:off x="645160" y="772795"/>
            <a:ext cx="7862570" cy="460375"/>
          </a:xfrm>
          <a:prstGeom prst="rect">
            <a:avLst/>
          </a:prstGeom>
          <a:solidFill>
            <a:schemeClr val="bg2"/>
          </a:solidFill>
        </p:spPr>
        <p:txBody>
          <a:bodyPr wrap="square" rtlCol="0">
            <a:spAutoFit/>
          </a:bodyPr>
          <a:lstStyle/>
          <a:p>
            <a:pPr algn="ctr">
              <a:lnSpc>
                <a:spcPct val="150000"/>
              </a:lnSpc>
            </a:pPr>
            <a:r>
              <a:rPr lang="zh-CN" altLang="en-US" sz="1600" dirty="0">
                <a:latin typeface="微软雅黑" panose="020B0503020204020204" charset="-122"/>
                <a:ea typeface="微软雅黑" panose="020B0503020204020204" charset="-122"/>
              </a:rPr>
              <a:t>处理数据</a:t>
            </a:r>
            <a:endParaRPr lang="zh-CN" altLang="en-US" sz="1600" dirty="0">
              <a:latin typeface="微软雅黑" panose="020B0503020204020204" charset="-122"/>
              <a:ea typeface="微软雅黑" panose="020B0503020204020204" charset="-122"/>
            </a:endParaRPr>
          </a:p>
        </p:txBody>
      </p:sp>
      <p:sp>
        <p:nvSpPr>
          <p:cNvPr id="100" name="文本框 99"/>
          <p:cNvSpPr txBox="1"/>
          <p:nvPr/>
        </p:nvSpPr>
        <p:spPr>
          <a:xfrm>
            <a:off x="646554" y="1411842"/>
            <a:ext cx="3103245" cy="3461385"/>
          </a:xfrm>
          <a:prstGeom prst="rect">
            <a:avLst/>
          </a:prstGeom>
          <a:noFill/>
          <a:ln w="9525">
            <a:noFill/>
          </a:ln>
        </p:spPr>
        <p:txBody>
          <a:bodyPr wrap="square">
            <a:spAutoFit/>
          </a:bodyPr>
          <a:lstStyle/>
          <a:p>
            <a:pPr indent="0">
              <a:lnSpc>
                <a:spcPct val="150000"/>
              </a:lnSpc>
            </a:pPr>
            <a:r>
              <a:rPr lang="zh-CN" b="0" dirty="0">
                <a:latin typeface="微软雅黑" panose="020B0503020204020204" charset="-122"/>
                <a:ea typeface="微软雅黑" panose="020B0503020204020204" charset="-122"/>
                <a:cs typeface="微软雅黑" panose="020B0503020204020204" charset="-122"/>
              </a:rPr>
              <a:t>条件语句：</a:t>
            </a:r>
            <a:endParaRPr lang="zh-CN" b="0" dirty="0">
              <a:latin typeface="微软雅黑" panose="020B0503020204020204" charset="-122"/>
              <a:ea typeface="微软雅黑" panose="020B0503020204020204" charset="-122"/>
              <a:cs typeface="微软雅黑" panose="020B0503020204020204" charset="-122"/>
            </a:endParaRPr>
          </a:p>
          <a:p>
            <a:pPr indent="0">
              <a:lnSpc>
                <a:spcPct val="150000"/>
              </a:lnSpc>
            </a:pPr>
            <a:r>
              <a:rPr lang="en-US" altLang="zh-CN" sz="1600" b="0" dirty="0">
                <a:latin typeface="微软雅黑" panose="020B0503020204020204" charset="-122"/>
                <a:ea typeface="微软雅黑" panose="020B0503020204020204" charset="-122"/>
                <a:cs typeface="微软雅黑" panose="020B0503020204020204" charset="-122"/>
              </a:rPr>
              <a:t>条件判断语句，是指满足某些条件，才能做某件事情，而不满足条件时是不允许做的。条件语句在各类编程语言中均作为基本的语法使用，包括if…，</a:t>
            </a:r>
            <a:r>
              <a:rPr lang="en-US" altLang="zh-CN" sz="1600" b="0" dirty="0" err="1">
                <a:latin typeface="微软雅黑" panose="020B0503020204020204" charset="-122"/>
                <a:ea typeface="微软雅黑" panose="020B0503020204020204" charset="-122"/>
                <a:cs typeface="微软雅黑" panose="020B0503020204020204" charset="-122"/>
              </a:rPr>
              <a:t>elif</a:t>
            </a:r>
            <a:r>
              <a:rPr lang="en-US" altLang="zh-CN" sz="1600" b="0" dirty="0">
                <a:latin typeface="微软雅黑" panose="020B0503020204020204" charset="-122"/>
                <a:ea typeface="微软雅黑" panose="020B0503020204020204" charset="-122"/>
                <a:cs typeface="微软雅黑" panose="020B0503020204020204" charset="-122"/>
              </a:rPr>
              <a:t>…， else…3种条件语句形式，三者的意思通俗地讲就是“假如……，</a:t>
            </a:r>
            <a:r>
              <a:rPr lang="en-US" altLang="zh-CN" sz="1600" b="0" dirty="0" err="1">
                <a:latin typeface="微软雅黑" panose="020B0503020204020204" charset="-122"/>
                <a:ea typeface="微软雅黑" panose="020B0503020204020204" charset="-122"/>
                <a:cs typeface="微软雅黑" panose="020B0503020204020204" charset="-122"/>
              </a:rPr>
              <a:t>或者假如</a:t>
            </a:r>
            <a:r>
              <a:rPr lang="en-US" altLang="zh-CN" sz="1600" b="0" dirty="0">
                <a:latin typeface="微软雅黑" panose="020B0503020204020204" charset="-122"/>
                <a:ea typeface="微软雅黑" panose="020B0503020204020204" charset="-122"/>
                <a:cs typeface="微软雅黑" panose="020B0503020204020204" charset="-122"/>
              </a:rPr>
              <a:t>……，</a:t>
            </a:r>
            <a:r>
              <a:rPr lang="en-US" altLang="zh-CN" sz="1600" b="0" dirty="0" err="1">
                <a:latin typeface="微软雅黑" panose="020B0503020204020204" charset="-122"/>
                <a:ea typeface="微软雅黑" panose="020B0503020204020204" charset="-122"/>
                <a:cs typeface="微软雅黑" panose="020B0503020204020204" charset="-122"/>
              </a:rPr>
              <a:t>剩下的</a:t>
            </a:r>
            <a:r>
              <a:rPr lang="en-US" altLang="zh-CN" sz="1600" b="0" dirty="0">
                <a:latin typeface="微软雅黑" panose="020B0503020204020204" charset="-122"/>
                <a:ea typeface="微软雅黑" panose="020B0503020204020204" charset="-122"/>
                <a:cs typeface="微软雅黑" panose="020B0503020204020204" charset="-122"/>
              </a:rPr>
              <a:t>……”</a:t>
            </a:r>
            <a:endParaRPr lang="en-US" altLang="zh-CN" sz="1600" b="0" dirty="0">
              <a:latin typeface="微软雅黑" panose="020B0503020204020204" charset="-122"/>
              <a:ea typeface="微软雅黑" panose="020B0503020204020204" charset="-122"/>
              <a:cs typeface="微软雅黑" panose="020B0503020204020204" charset="-122"/>
            </a:endParaRPr>
          </a:p>
        </p:txBody>
      </p:sp>
      <p:graphicFrame>
        <p:nvGraphicFramePr>
          <p:cNvPr id="2" name="表格 1"/>
          <p:cNvGraphicFramePr/>
          <p:nvPr>
            <p:custDataLst>
              <p:tags r:id="rId3"/>
            </p:custDataLst>
          </p:nvPr>
        </p:nvGraphicFramePr>
        <p:xfrm>
          <a:off x="4140200" y="1296035"/>
          <a:ext cx="4220845" cy="3707130"/>
        </p:xfrm>
        <a:graphic>
          <a:graphicData uri="http://schemas.openxmlformats.org/drawingml/2006/table">
            <a:tbl>
              <a:tblPr/>
              <a:tblGrid>
                <a:gridCol w="4220845"/>
              </a:tblGrid>
              <a:tr h="278066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currentHour =int( input(´输入当前的小时(0-24): ´))</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print(currentHour)</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if currentHour &lt;0 or currentHour&gt; 24:</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print(´输入的时间错误，请重新输入。´) </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currentHour =int(input´输入当前的小时: ´)) </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if currentHour &gt; 0 and currentHour &lt; 8: </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print(´早上好! ´) </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elif currentHour &lt; 12: </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print(´上午好´) </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elif currentHour &lt;17: </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print(´下午好! ´)</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elif currentHour &lt;21: </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print(´晚上好! ´) </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else:</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print(´该睡觉了，晚安!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2646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输入当前的小时(0-24)，32</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32</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输入的时间情误，请重新输入。</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输入当前的小时，21</a:t>
                      </a:r>
                      <a:endParaRPr lang="en-US" sz="12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1200" b="0">
                          <a:latin typeface="宋体" panose="02010600030101010101" pitchFamily="2" charset="-122"/>
                          <a:ea typeface="宋体" panose="02010600030101010101" pitchFamily="2" charset="-122"/>
                          <a:cs typeface="宋体" panose="02010600030101010101" pitchFamily="2" charset="-122"/>
                        </a:rPr>
                        <a:t>该睡觉了，晚安!</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2.</a:t>
            </a:r>
            <a:r>
              <a:rPr lang="zh-CN" altLang="en-US" sz="2700" b="1" dirty="0" smtClean="0">
                <a:solidFill>
                  <a:srgbClr val="936419"/>
                </a:solidFill>
                <a:latin typeface="微软雅黑" panose="020B0503020204020204" charset="-122"/>
                <a:ea typeface="微软雅黑" panose="020B0503020204020204" charset="-122"/>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数据分析工具Python基础</a:t>
            </a:r>
            <a:r>
              <a:rPr lang="en-US" altLang="zh-CN" sz="2700" b="1" dirty="0">
                <a:solidFill>
                  <a:srgbClr val="936419"/>
                </a:solidFill>
                <a:latin typeface="微软雅黑" panose="020B0503020204020204" charset="-122"/>
                <a:ea typeface="微软雅黑" panose="020B0503020204020204" charset="-122"/>
                <a:sym typeface="+mn-ea"/>
              </a:rPr>
              <a:t>——</a:t>
            </a:r>
            <a:r>
              <a:rPr lang="zh-CN" altLang="en-US" sz="1800" b="1" dirty="0" smtClean="0">
                <a:solidFill>
                  <a:schemeClr val="accent6"/>
                </a:solidFill>
                <a:latin typeface="微软雅黑" panose="020B0503020204020204" charset="-122"/>
                <a:ea typeface="微软雅黑" panose="020B0503020204020204" charset="-122"/>
                <a:sym typeface="+mn-ea"/>
              </a:rPr>
              <a:t>基本语法</a:t>
            </a:r>
            <a:endParaRPr lang="zh-CN" altLang="en-US" sz="1800" b="1" dirty="0" smtClean="0">
              <a:solidFill>
                <a:schemeClr val="accent6"/>
              </a:solidFill>
              <a:latin typeface="微软雅黑" panose="020B0503020204020204" charset="-122"/>
              <a:ea typeface="微软雅黑" panose="020B0503020204020204" charset="-122"/>
              <a:sym typeface="+mn-ea"/>
            </a:endParaRPr>
          </a:p>
        </p:txBody>
      </p:sp>
      <p:sp>
        <p:nvSpPr>
          <p:cNvPr id="9" name="TextBox 8"/>
          <p:cNvSpPr txBox="1"/>
          <p:nvPr>
            <p:custDataLst>
              <p:tags r:id="rId2"/>
            </p:custDataLst>
          </p:nvPr>
        </p:nvSpPr>
        <p:spPr>
          <a:xfrm>
            <a:off x="645160" y="772795"/>
            <a:ext cx="7862570" cy="460375"/>
          </a:xfrm>
          <a:prstGeom prst="rect">
            <a:avLst/>
          </a:prstGeom>
          <a:solidFill>
            <a:schemeClr val="bg2"/>
          </a:solidFill>
        </p:spPr>
        <p:txBody>
          <a:bodyPr wrap="square" rtlCol="0">
            <a:spAutoFit/>
          </a:bodyPr>
          <a:lstStyle/>
          <a:p>
            <a:pPr algn="ctr">
              <a:lnSpc>
                <a:spcPct val="150000"/>
              </a:lnSpc>
            </a:pPr>
            <a:r>
              <a:rPr lang="zh-CN" altLang="en-US" sz="1600" dirty="0">
                <a:latin typeface="微软雅黑" panose="020B0503020204020204" charset="-122"/>
                <a:ea typeface="微软雅黑" panose="020B0503020204020204" charset="-122"/>
              </a:rPr>
              <a:t>处理数据</a:t>
            </a:r>
            <a:endParaRPr lang="zh-CN" altLang="en-US" sz="1600" dirty="0">
              <a:latin typeface="微软雅黑" panose="020B0503020204020204" charset="-122"/>
              <a:ea typeface="微软雅黑" panose="020B0503020204020204" charset="-122"/>
            </a:endParaRPr>
          </a:p>
        </p:txBody>
      </p:sp>
      <p:sp>
        <p:nvSpPr>
          <p:cNvPr id="100" name="文本框 99"/>
          <p:cNvSpPr txBox="1"/>
          <p:nvPr/>
        </p:nvSpPr>
        <p:spPr>
          <a:xfrm>
            <a:off x="645160" y="1419225"/>
            <a:ext cx="3429636" cy="3093154"/>
          </a:xfrm>
          <a:prstGeom prst="rect">
            <a:avLst/>
          </a:prstGeom>
          <a:noFill/>
          <a:ln w="9525">
            <a:noFill/>
          </a:ln>
        </p:spPr>
        <p:txBody>
          <a:bodyPr wrap="square">
            <a:spAutoFit/>
          </a:bodyPr>
          <a:lstStyle/>
          <a:p>
            <a:pPr indent="0">
              <a:lnSpc>
                <a:spcPct val="150000"/>
              </a:lnSpc>
            </a:pPr>
            <a:r>
              <a:rPr lang="zh-CN" b="0" dirty="0">
                <a:latin typeface="微软雅黑" panose="020B0503020204020204" charset="-122"/>
                <a:ea typeface="微软雅黑" panose="020B0503020204020204" charset="-122"/>
                <a:cs typeface="微软雅黑" panose="020B0503020204020204" charset="-122"/>
              </a:rPr>
              <a:t>函数：</a:t>
            </a:r>
            <a:endParaRPr lang="zh-CN" b="0" dirty="0">
              <a:latin typeface="微软雅黑" panose="020B0503020204020204" charset="-122"/>
              <a:ea typeface="微软雅黑" panose="020B0503020204020204" charset="-122"/>
              <a:cs typeface="微软雅黑" panose="020B0503020204020204" charset="-122"/>
            </a:endParaRPr>
          </a:p>
          <a:p>
            <a:pPr indent="0">
              <a:lnSpc>
                <a:spcPct val="150000"/>
              </a:lnSpc>
            </a:pPr>
            <a:r>
              <a:rPr lang="en-US" altLang="zh-CN" sz="1600" b="0" dirty="0" err="1">
                <a:latin typeface="微软雅黑" panose="020B0503020204020204" charset="-122"/>
                <a:ea typeface="微软雅黑" panose="020B0503020204020204" charset="-122"/>
                <a:cs typeface="微软雅黑" panose="020B0503020204020204" charset="-122"/>
              </a:rPr>
              <a:t>函数是一段可重复调用的代码块，它接收一些输入（参数</a:t>
            </a:r>
            <a:r>
              <a:rPr lang="en-US" altLang="zh-CN" sz="1600" b="0" dirty="0">
                <a:latin typeface="微软雅黑" panose="020B0503020204020204" charset="-122"/>
                <a:ea typeface="微软雅黑" panose="020B0503020204020204" charset="-122"/>
                <a:cs typeface="微软雅黑" panose="020B0503020204020204" charset="-122"/>
              </a:rPr>
              <a:t>），</a:t>
            </a:r>
            <a:r>
              <a:rPr lang="en-US" altLang="zh-CN" sz="1600" b="0" dirty="0" err="1">
                <a:latin typeface="微软雅黑" panose="020B0503020204020204" charset="-122"/>
                <a:ea typeface="微软雅黑" panose="020B0503020204020204" charset="-122"/>
                <a:cs typeface="微软雅黑" panose="020B0503020204020204" charset="-122"/>
              </a:rPr>
              <a:t>并可以输出一些结果（返回值</a:t>
            </a:r>
            <a:r>
              <a:rPr lang="en-US" altLang="zh-CN" sz="1600" b="0" dirty="0">
                <a:latin typeface="微软雅黑" panose="020B0503020204020204" charset="-122"/>
                <a:ea typeface="微软雅黑" panose="020B0503020204020204" charset="-122"/>
                <a:cs typeface="微软雅黑" panose="020B0503020204020204" charset="-122"/>
              </a:rPr>
              <a:t>）</a:t>
            </a:r>
            <a:endParaRPr lang="en-US" altLang="zh-CN" sz="1600" b="0" dirty="0">
              <a:latin typeface="微软雅黑" panose="020B0503020204020204" charset="-122"/>
              <a:ea typeface="微软雅黑" panose="020B0503020204020204" charset="-122"/>
              <a:cs typeface="微软雅黑" panose="020B0503020204020204" charset="-122"/>
            </a:endParaRPr>
          </a:p>
          <a:p>
            <a:pPr indent="0">
              <a:lnSpc>
                <a:spcPct val="150000"/>
              </a:lnSpc>
            </a:pPr>
            <a:r>
              <a:rPr lang="en-US" altLang="zh-CN" sz="1600" b="0" dirty="0">
                <a:latin typeface="微软雅黑" panose="020B0503020204020204" charset="-122"/>
                <a:ea typeface="微软雅黑" panose="020B0503020204020204" charset="-122"/>
                <a:cs typeface="微软雅黑" panose="020B0503020204020204" charset="-122"/>
              </a:rPr>
              <a:t>print()</a:t>
            </a:r>
            <a:r>
              <a:rPr lang="en-US" altLang="zh-CN" sz="1600" b="0" dirty="0" err="1">
                <a:latin typeface="微软雅黑" panose="020B0503020204020204" charset="-122"/>
                <a:ea typeface="微软雅黑" panose="020B0503020204020204" charset="-122"/>
                <a:cs typeface="微软雅黑" panose="020B0503020204020204" charset="-122"/>
              </a:rPr>
              <a:t>函数表示打印字符串</a:t>
            </a:r>
            <a:r>
              <a:rPr lang="en-US" altLang="zh-CN" sz="1600" b="0" dirty="0" smtClean="0">
                <a:latin typeface="微软雅黑" panose="020B0503020204020204" charset="-122"/>
                <a:ea typeface="微软雅黑" panose="020B0503020204020204" charset="-122"/>
                <a:cs typeface="微软雅黑" panose="020B0503020204020204" charset="-122"/>
              </a:rPr>
              <a:t>；</a:t>
            </a:r>
            <a:endParaRPr lang="en-US" altLang="zh-CN" sz="1600" b="0" dirty="0" smtClean="0">
              <a:latin typeface="微软雅黑" panose="020B0503020204020204" charset="-122"/>
              <a:ea typeface="微软雅黑" panose="020B0503020204020204" charset="-122"/>
              <a:cs typeface="微软雅黑" panose="020B0503020204020204" charset="-122"/>
            </a:endParaRPr>
          </a:p>
          <a:p>
            <a:pPr indent="0">
              <a:lnSpc>
                <a:spcPct val="150000"/>
              </a:lnSpc>
            </a:pPr>
            <a:r>
              <a:rPr lang="en-US" altLang="zh-CN" sz="1600" b="0" dirty="0" err="1" smtClean="0">
                <a:latin typeface="微软雅黑" panose="020B0503020204020204" charset="-122"/>
                <a:ea typeface="微软雅黑" panose="020B0503020204020204" charset="-122"/>
                <a:cs typeface="微软雅黑" panose="020B0503020204020204" charset="-122"/>
              </a:rPr>
              <a:t>len</a:t>
            </a:r>
            <a:r>
              <a:rPr lang="en-US" altLang="zh-CN" sz="1600" b="0" dirty="0">
                <a:latin typeface="微软雅黑" panose="020B0503020204020204" charset="-122"/>
                <a:ea typeface="微软雅黑" panose="020B0503020204020204" charset="-122"/>
                <a:cs typeface="微软雅黑" panose="020B0503020204020204" charset="-122"/>
              </a:rPr>
              <a:t>()</a:t>
            </a:r>
            <a:r>
              <a:rPr lang="en-US" altLang="zh-CN" sz="1600" b="0" dirty="0" err="1">
                <a:latin typeface="微软雅黑" panose="020B0503020204020204" charset="-122"/>
                <a:ea typeface="微软雅黑" panose="020B0503020204020204" charset="-122"/>
                <a:cs typeface="微软雅黑" panose="020B0503020204020204" charset="-122"/>
              </a:rPr>
              <a:t>函数表示计算字符长度</a:t>
            </a:r>
            <a:r>
              <a:rPr lang="en-US" altLang="zh-CN" sz="1600" b="0" dirty="0">
                <a:latin typeface="微软雅黑" panose="020B0503020204020204" charset="-122"/>
                <a:ea typeface="微软雅黑" panose="020B0503020204020204" charset="-122"/>
                <a:cs typeface="微软雅黑" panose="020B0503020204020204" charset="-122"/>
              </a:rPr>
              <a:t>； format()</a:t>
            </a:r>
            <a:r>
              <a:rPr lang="en-US" altLang="zh-CN" sz="1600" b="0" dirty="0" err="1">
                <a:latin typeface="微软雅黑" panose="020B0503020204020204" charset="-122"/>
                <a:ea typeface="微软雅黑" panose="020B0503020204020204" charset="-122"/>
                <a:cs typeface="微软雅黑" panose="020B0503020204020204" charset="-122"/>
              </a:rPr>
              <a:t>函数表示实现格式化输出；type</a:t>
            </a:r>
            <a:r>
              <a:rPr lang="en-US" altLang="zh-CN" sz="1600" b="0" dirty="0">
                <a:latin typeface="微软雅黑" panose="020B0503020204020204" charset="-122"/>
                <a:ea typeface="微软雅黑" panose="020B0503020204020204" charset="-122"/>
                <a:cs typeface="微软雅黑" panose="020B0503020204020204" charset="-122"/>
              </a:rPr>
              <a:t>()</a:t>
            </a:r>
            <a:r>
              <a:rPr lang="en-US" altLang="zh-CN" sz="1600" b="0" dirty="0" err="1">
                <a:latin typeface="微软雅黑" panose="020B0503020204020204" charset="-122"/>
                <a:ea typeface="微软雅黑" panose="020B0503020204020204" charset="-122"/>
                <a:cs typeface="微软雅黑" panose="020B0503020204020204" charset="-122"/>
              </a:rPr>
              <a:t>函数表示查询对象的类型</a:t>
            </a:r>
            <a:endParaRPr lang="en-US" altLang="zh-CN" sz="1600" b="0" dirty="0">
              <a:latin typeface="微软雅黑" panose="020B0503020204020204" charset="-122"/>
              <a:ea typeface="微软雅黑" panose="020B0503020204020204" charset="-122"/>
              <a:cs typeface="微软雅黑" panose="020B050302020402020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795" y="1784732"/>
            <a:ext cx="4794797" cy="273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1094993" y="1489023"/>
            <a:ext cx="7066189" cy="677545"/>
          </a:xfrm>
          <a:prstGeom prst="rect">
            <a:avLst/>
          </a:prstGeom>
          <a:noFill/>
        </p:spPr>
        <p:txBody>
          <a:bodyPr wrap="square" lIns="68580" tIns="34290" rIns="68580" bIns="34290" rtlCol="0">
            <a:spAutoFit/>
          </a:bodyPr>
          <a:lstStyle/>
          <a:p>
            <a:pPr algn="ctr">
              <a:lnSpc>
                <a:spcPct val="120000"/>
              </a:lnSpc>
            </a:pPr>
            <a:r>
              <a:rPr lang="zh-CN" alt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大数据采集与清洗认知</a:t>
            </a:r>
            <a:endPar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a:t>
            </a:r>
            <a:r>
              <a:rPr lang="zh-CN" altLang="en-US" b="1" spc="225" dirty="0" smtClean="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：吴凯</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smtClean="0">
                <a:solidFill>
                  <a:srgbClr val="936419"/>
                </a:solidFill>
                <a:latin typeface="微软雅黑" panose="020B0503020204020204" charset="-122"/>
                <a:ea typeface="微软雅黑" panose="020B0503020204020204" charset="-122"/>
                <a:sym typeface="+mn-ea"/>
              </a:rPr>
              <a:t>3.</a:t>
            </a:r>
            <a:r>
              <a:rPr lang="zh-CN" altLang="en-US" sz="2700" b="1" dirty="0" smtClean="0">
                <a:solidFill>
                  <a:srgbClr val="936419"/>
                </a:solidFill>
                <a:latin typeface="微软雅黑" panose="020B0503020204020204" charset="-122"/>
                <a:ea typeface="微软雅黑" panose="020B0503020204020204" charset="-122"/>
                <a:sym typeface="+mn-ea"/>
              </a:rPr>
              <a:t>数据采集</a:t>
            </a:r>
            <a:endParaRPr lang="zh-CN" altLang="en-US" sz="1800" b="1" dirty="0" smtClean="0">
              <a:solidFill>
                <a:schemeClr val="accent6"/>
              </a:solidFill>
              <a:latin typeface="微软雅黑" panose="020B0503020204020204" charset="-122"/>
              <a:ea typeface="微软雅黑" panose="020B0503020204020204" charset="-122"/>
              <a:sym typeface="+mn-ea"/>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599" y="1131590"/>
            <a:ext cx="6005860" cy="383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39077" y="665480"/>
            <a:ext cx="7433323" cy="338554"/>
          </a:xfrm>
          <a:prstGeom prst="rect">
            <a:avLst/>
          </a:prstGeom>
          <a:solidFill>
            <a:schemeClr val="bg2">
              <a:lumMod val="90000"/>
            </a:schemeClr>
          </a:solidFill>
        </p:spPr>
        <p:txBody>
          <a:bodyPr wrap="square">
            <a:spAutoFit/>
          </a:bodyPr>
          <a:lstStyle/>
          <a:p>
            <a:r>
              <a:rPr lang="zh-CN" altLang="en-US" sz="1600" dirty="0" smtClean="0">
                <a:latin typeface="微软雅黑" panose="020B0503020204020204" charset="-122"/>
                <a:ea typeface="微软雅黑" panose="020B0503020204020204" charset="-122"/>
              </a:rPr>
              <a:t>讨论：</a:t>
            </a:r>
            <a:r>
              <a:rPr lang="zh-CN" altLang="zh-CN" sz="1600" dirty="0" smtClean="0">
                <a:latin typeface="微软雅黑" panose="020B0503020204020204" charset="-122"/>
                <a:ea typeface="微软雅黑" panose="020B0503020204020204" charset="-122"/>
              </a:rPr>
              <a:t>如何</a:t>
            </a:r>
            <a:r>
              <a:rPr lang="zh-CN" altLang="zh-CN" sz="1600" dirty="0">
                <a:latin typeface="微软雅黑" panose="020B0503020204020204" charset="-122"/>
                <a:ea typeface="微软雅黑" panose="020B0503020204020204" charset="-122"/>
              </a:rPr>
              <a:t>快速获得某一天全部基金的净值、涨跌幅度等信息？</a:t>
            </a:r>
            <a:endParaRPr lang="zh-CN" altLang="en-US" sz="16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3.</a:t>
            </a:r>
            <a:r>
              <a:rPr lang="zh-CN" altLang="en-US" sz="2700" b="1" dirty="0" smtClean="0">
                <a:solidFill>
                  <a:srgbClr val="936419"/>
                </a:solidFill>
                <a:latin typeface="微软雅黑" panose="020B0503020204020204" charset="-122"/>
                <a:ea typeface="微软雅黑" panose="020B0503020204020204" charset="-122"/>
                <a:sym typeface="+mn-ea"/>
              </a:rPr>
              <a:t>数据采集</a:t>
            </a:r>
            <a:r>
              <a:rPr lang="en-US" altLang="zh-CN" sz="2700" b="1" dirty="0" smtClean="0">
                <a:solidFill>
                  <a:srgbClr val="936419"/>
                </a:solidFill>
                <a:latin typeface="微软雅黑" panose="020B0503020204020204" charset="-122"/>
                <a:ea typeface="微软雅黑" panose="020B0503020204020204" charset="-122"/>
                <a:sym typeface="+mn-ea"/>
              </a:rPr>
              <a:t>——</a:t>
            </a:r>
            <a:r>
              <a:rPr lang="zh-CN" altLang="en-US" sz="1800" b="1" dirty="0" smtClean="0">
                <a:solidFill>
                  <a:srgbClr val="936419"/>
                </a:solidFill>
                <a:latin typeface="微软雅黑" panose="020B0503020204020204" charset="-122"/>
                <a:ea typeface="微软雅黑" panose="020B0503020204020204" charset="-122"/>
                <a:sym typeface="+mn-ea"/>
              </a:rPr>
              <a:t>数据来源</a:t>
            </a:r>
            <a:endParaRPr lang="zh-CN" altLang="en-US" sz="1200" b="1" dirty="0" smtClean="0">
              <a:solidFill>
                <a:schemeClr val="accent6"/>
              </a:solidFill>
              <a:latin typeface="微软雅黑" panose="020B0503020204020204" charset="-122"/>
              <a:ea typeface="微软雅黑" panose="020B0503020204020204" charset="-122"/>
              <a:sym typeface="+mn-ea"/>
            </a:endParaRPr>
          </a:p>
        </p:txBody>
      </p:sp>
      <p:sp>
        <p:nvSpPr>
          <p:cNvPr id="8" name="文本框 7"/>
          <p:cNvSpPr txBox="1"/>
          <p:nvPr/>
        </p:nvSpPr>
        <p:spPr>
          <a:xfrm>
            <a:off x="636270" y="987425"/>
            <a:ext cx="2135530" cy="2169825"/>
          </a:xfrm>
          <a:prstGeom prst="rect">
            <a:avLst/>
          </a:prstGeom>
          <a:noFill/>
        </p:spPr>
        <p:txBody>
          <a:bodyPr wrap="square" rtlCol="0" anchor="t">
            <a:spAutoFit/>
          </a:bodyPr>
          <a:lstStyle/>
          <a:p>
            <a:pPr>
              <a:lnSpc>
                <a:spcPct val="150000"/>
              </a:lnSpc>
            </a:pPr>
            <a:r>
              <a:rPr lang="zh-CN" altLang="en-US" b="1" dirty="0">
                <a:solidFill>
                  <a:schemeClr val="accent1">
                    <a:lumMod val="75000"/>
                  </a:schemeClr>
                </a:solidFill>
                <a:latin typeface="微软雅黑" panose="020B0503020204020204" charset="-122"/>
                <a:ea typeface="微软雅黑" panose="020B0503020204020204" charset="-122"/>
                <a:sym typeface="+mn-ea"/>
              </a:rPr>
              <a:t>企业内部</a:t>
            </a:r>
            <a:r>
              <a:rPr lang="zh-CN" altLang="en-US" b="1" dirty="0" smtClean="0">
                <a:solidFill>
                  <a:schemeClr val="accent1">
                    <a:lumMod val="75000"/>
                  </a:schemeClr>
                </a:solidFill>
                <a:latin typeface="微软雅黑" panose="020B0503020204020204" charset="-122"/>
                <a:ea typeface="微软雅黑" panose="020B0503020204020204" charset="-122"/>
                <a:sym typeface="+mn-ea"/>
              </a:rPr>
              <a:t>数据</a:t>
            </a:r>
            <a:endParaRPr lang="en-US" altLang="zh-CN" b="1" dirty="0" smtClean="0">
              <a:solidFill>
                <a:schemeClr val="accent1">
                  <a:lumMod val="75000"/>
                </a:schemeClr>
              </a:solidFill>
              <a:latin typeface="微软雅黑" panose="020B0503020204020204" charset="-122"/>
              <a:ea typeface="微软雅黑" panose="020B0503020204020204" charset="-122"/>
              <a:sym typeface="+mn-ea"/>
            </a:endParaRPr>
          </a:p>
          <a:p>
            <a:pPr>
              <a:lnSpc>
                <a:spcPct val="150000"/>
              </a:lnSpc>
            </a:pPr>
            <a:r>
              <a:rPr lang="zh-CN" altLang="en-US" dirty="0" smtClean="0">
                <a:latin typeface="微软雅黑" panose="020B0503020204020204" charset="-122"/>
                <a:ea typeface="微软雅黑" panose="020B0503020204020204" charset="-122"/>
                <a:sym typeface="+mn-ea"/>
              </a:rPr>
              <a:t>企业</a:t>
            </a:r>
            <a:r>
              <a:rPr lang="zh-CN" altLang="en-US" dirty="0">
                <a:latin typeface="微软雅黑" panose="020B0503020204020204" charset="-122"/>
                <a:ea typeface="微软雅黑" panose="020B0503020204020204" charset="-122"/>
                <a:sym typeface="+mn-ea"/>
              </a:rPr>
              <a:t>资源计划系统、客户关系管理系统、财务系统等企业内部信息系统的</a:t>
            </a:r>
            <a:r>
              <a:rPr lang="zh-CN" altLang="en-US" dirty="0" smtClean="0">
                <a:latin typeface="微软雅黑" panose="020B0503020204020204" charset="-122"/>
                <a:ea typeface="微软雅黑" panose="020B0503020204020204" charset="-122"/>
                <a:sym typeface="+mn-ea"/>
              </a:rPr>
              <a:t>数据</a:t>
            </a:r>
            <a:r>
              <a:rPr lang="zh-CN" altLang="en-US" dirty="0">
                <a:latin typeface="微软雅黑" panose="020B0503020204020204" charset="-122"/>
                <a:ea typeface="微软雅黑" panose="020B0503020204020204" charset="-122"/>
                <a:sym typeface="+mn-ea"/>
              </a:rPr>
              <a:t>。</a:t>
            </a:r>
            <a:endParaRPr lang="zh-CN" altLang="en-US" dirty="0">
              <a:latin typeface="微软雅黑" panose="020B0503020204020204" charset="-122"/>
              <a:ea typeface="微软雅黑" panose="020B0503020204020204" charset="-122"/>
              <a:sym typeface="+mn-ea"/>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347614"/>
            <a:ext cx="5647101"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3.</a:t>
            </a:r>
            <a:r>
              <a:rPr lang="zh-CN" altLang="en-US" sz="2700" b="1" dirty="0" smtClean="0">
                <a:solidFill>
                  <a:srgbClr val="936419"/>
                </a:solidFill>
                <a:latin typeface="微软雅黑" panose="020B0503020204020204" charset="-122"/>
                <a:ea typeface="微软雅黑" panose="020B0503020204020204" charset="-122"/>
                <a:sym typeface="+mn-ea"/>
              </a:rPr>
              <a:t>数据采集</a:t>
            </a:r>
            <a:r>
              <a:rPr lang="en-US" altLang="zh-CN" sz="2700" b="1" dirty="0" smtClean="0">
                <a:solidFill>
                  <a:srgbClr val="936419"/>
                </a:solidFill>
                <a:latin typeface="微软雅黑" panose="020B0503020204020204" charset="-122"/>
                <a:ea typeface="微软雅黑" panose="020B0503020204020204" charset="-122"/>
                <a:sym typeface="+mn-ea"/>
              </a:rPr>
              <a:t>——</a:t>
            </a:r>
            <a:r>
              <a:rPr lang="zh-CN" altLang="en-US" sz="1800" b="1" dirty="0" smtClean="0">
                <a:solidFill>
                  <a:srgbClr val="936419"/>
                </a:solidFill>
                <a:latin typeface="微软雅黑" panose="020B0503020204020204" charset="-122"/>
                <a:ea typeface="微软雅黑" panose="020B0503020204020204" charset="-122"/>
                <a:sym typeface="+mn-ea"/>
              </a:rPr>
              <a:t>数据来源</a:t>
            </a:r>
            <a:endParaRPr lang="zh-CN" altLang="en-US" sz="1200" b="1" dirty="0" smtClean="0">
              <a:solidFill>
                <a:schemeClr val="accent6"/>
              </a:solidFill>
              <a:latin typeface="微软雅黑" panose="020B0503020204020204" charset="-122"/>
              <a:ea typeface="微软雅黑" panose="020B0503020204020204" charset="-122"/>
              <a:sym typeface="+mn-ea"/>
            </a:endParaRPr>
          </a:p>
        </p:txBody>
      </p:sp>
      <p:sp>
        <p:nvSpPr>
          <p:cNvPr id="8" name="文本框 7"/>
          <p:cNvSpPr txBox="1"/>
          <p:nvPr/>
        </p:nvSpPr>
        <p:spPr>
          <a:xfrm>
            <a:off x="636270" y="915035"/>
            <a:ext cx="4962525" cy="3766820"/>
          </a:xfrm>
          <a:prstGeom prst="rect">
            <a:avLst/>
          </a:prstGeom>
          <a:noFill/>
        </p:spPr>
        <p:txBody>
          <a:bodyPr wrap="square" rtlCol="0" anchor="t">
            <a:noAutofit/>
          </a:bodyPr>
          <a:lstStyle/>
          <a:p>
            <a:pPr algn="l">
              <a:lnSpc>
                <a:spcPct val="150000"/>
              </a:lnSpc>
              <a:buClrTx/>
              <a:buSzTx/>
              <a:buFontTx/>
            </a:pPr>
            <a:r>
              <a:rPr lang="zh-CN" altLang="en-US" b="1" dirty="0">
                <a:solidFill>
                  <a:schemeClr val="accent1">
                    <a:lumMod val="75000"/>
                  </a:schemeClr>
                </a:solidFill>
                <a:latin typeface="微软雅黑" panose="020B0503020204020204" charset="-122"/>
                <a:ea typeface="微软雅黑" panose="020B0503020204020204" charset="-122"/>
                <a:sym typeface="+mn-ea"/>
              </a:rPr>
              <a:t>【课程思政】 </a:t>
            </a:r>
            <a:endParaRPr lang="zh-CN" altLang="en-US" b="1" dirty="0">
              <a:solidFill>
                <a:schemeClr val="accent1">
                  <a:lumMod val="75000"/>
                </a:schemeClr>
              </a:solidFill>
              <a:latin typeface="微软雅黑" panose="020B0503020204020204" charset="-122"/>
              <a:ea typeface="微软雅黑" panose="020B0503020204020204" charset="-122"/>
              <a:sym typeface="+mn-ea"/>
            </a:endParaRPr>
          </a:p>
          <a:p>
            <a:pPr algn="ctr">
              <a:lnSpc>
                <a:spcPct val="150000"/>
              </a:lnSpc>
              <a:buClrTx/>
              <a:buSzTx/>
              <a:buFontTx/>
            </a:pPr>
            <a:r>
              <a:rPr lang="zh-CN" altLang="en-US" b="1" dirty="0">
                <a:solidFill>
                  <a:schemeClr val="accent1">
                    <a:lumMod val="75000"/>
                  </a:schemeClr>
                </a:solidFill>
                <a:latin typeface="微软雅黑" panose="020B0503020204020204" charset="-122"/>
                <a:ea typeface="微软雅黑" panose="020B0503020204020204" charset="-122"/>
                <a:sym typeface="+mn-ea"/>
              </a:rPr>
              <a:t>数据采集和使用需确保用户充分知情</a:t>
            </a:r>
            <a:endParaRPr lang="zh-CN" altLang="en-US" b="1" dirty="0">
              <a:solidFill>
                <a:schemeClr val="accent1">
                  <a:lumMod val="75000"/>
                </a:schemeClr>
              </a:solidFill>
              <a:latin typeface="微软雅黑" panose="020B0503020204020204" charset="-122"/>
              <a:ea typeface="微软雅黑" panose="020B0503020204020204" charset="-122"/>
              <a:sym typeface="+mn-ea"/>
            </a:endParaRPr>
          </a:p>
          <a:p>
            <a:pPr>
              <a:lnSpc>
                <a:spcPct val="150000"/>
              </a:lnSpc>
            </a:pPr>
            <a:r>
              <a:rPr lang="zh-CN" altLang="en-US" sz="1400" dirty="0">
                <a:latin typeface="微软雅黑" panose="020B0503020204020204" charset="-122"/>
                <a:ea typeface="微软雅黑" panose="020B0503020204020204" charset="-122"/>
                <a:sym typeface="+mn-ea"/>
              </a:rPr>
              <a:t>党的二十大报告指出，要依法将各类金融活动全部纳入监管。</a:t>
            </a:r>
            <a:endParaRPr lang="zh-CN" altLang="en-US" sz="1400" dirty="0">
              <a:latin typeface="微软雅黑" panose="020B0503020204020204" charset="-122"/>
              <a:ea typeface="微软雅黑" panose="020B0503020204020204" charset="-122"/>
              <a:sym typeface="+mn-ea"/>
            </a:endParaRPr>
          </a:p>
          <a:p>
            <a:pPr>
              <a:lnSpc>
                <a:spcPct val="150000"/>
              </a:lnSpc>
            </a:pPr>
            <a:r>
              <a:rPr lang="zh-CN" altLang="en-US" sz="1400" dirty="0">
                <a:latin typeface="微软雅黑" panose="020B0503020204020204" charset="-122"/>
                <a:ea typeface="微软雅黑" panose="020B0503020204020204" charset="-122"/>
                <a:sym typeface="+mn-ea"/>
              </a:rPr>
              <a:t>金融理财类APP近些年因数据安全问题不断被点名整改。</a:t>
            </a:r>
            <a:endParaRPr lang="zh-CN" altLang="en-US" sz="1400" dirty="0">
              <a:latin typeface="微软雅黑" panose="020B0503020204020204" charset="-122"/>
              <a:ea typeface="微软雅黑" panose="020B0503020204020204" charset="-122"/>
              <a:sym typeface="+mn-ea"/>
            </a:endParaRPr>
          </a:p>
          <a:p>
            <a:pPr>
              <a:lnSpc>
                <a:spcPct val="150000"/>
              </a:lnSpc>
            </a:pPr>
            <a:r>
              <a:rPr lang="zh-CN" altLang="en-US" sz="1400" dirty="0">
                <a:latin typeface="微软雅黑" panose="020B0503020204020204" charset="-122"/>
                <a:ea typeface="微软雅黑" panose="020B0503020204020204" charset="-122"/>
                <a:sym typeface="+mn-ea"/>
              </a:rPr>
              <a:t>广东省通信管理局官网公布了215款因侵害用户权益和安全隐患问题被责令限期整改的APP应用名单，其中多款金融理财类App因首次运行未经用户阅读并同意隐私政策，申请获取存储权限和电话权限以及隐私政策中未逐一列出获取个人姓名、出生日期和证件号信息的目的、方式、范围等违规行为被通报整改。</a:t>
            </a:r>
            <a:endParaRPr lang="zh-CN" altLang="en-US" sz="1400" dirty="0">
              <a:latin typeface="微软雅黑" panose="020B0503020204020204" charset="-122"/>
              <a:ea typeface="微软雅黑" panose="020B0503020204020204" charset="-122"/>
              <a:sym typeface="+mn-ea"/>
            </a:endParaRPr>
          </a:p>
        </p:txBody>
      </p:sp>
      <p:pic>
        <p:nvPicPr>
          <p:cNvPr id="2" name="图片 1"/>
          <p:cNvPicPr>
            <a:picLocks noChangeAspect="1"/>
          </p:cNvPicPr>
          <p:nvPr>
            <p:custDataLst>
              <p:tags r:id="rId2"/>
            </p:custDataLst>
          </p:nvPr>
        </p:nvPicPr>
        <p:blipFill>
          <a:blip r:embed="rId3"/>
          <a:stretch>
            <a:fillRect/>
          </a:stretch>
        </p:blipFill>
        <p:spPr>
          <a:xfrm>
            <a:off x="5723890" y="3002280"/>
            <a:ext cx="2520000" cy="178086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5723890" y="1274445"/>
            <a:ext cx="2520000" cy="1680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3.</a:t>
            </a:r>
            <a:r>
              <a:rPr lang="zh-CN" altLang="en-US" sz="2700" b="1" dirty="0" smtClean="0">
                <a:solidFill>
                  <a:srgbClr val="936419"/>
                </a:solidFill>
                <a:latin typeface="微软雅黑" panose="020B0503020204020204" charset="-122"/>
                <a:ea typeface="微软雅黑" panose="020B0503020204020204" charset="-122"/>
                <a:sym typeface="+mn-ea"/>
              </a:rPr>
              <a:t>数据采集</a:t>
            </a:r>
            <a:r>
              <a:rPr lang="en-US" altLang="zh-CN" sz="2700" b="1" dirty="0" smtClean="0">
                <a:solidFill>
                  <a:srgbClr val="936419"/>
                </a:solidFill>
                <a:latin typeface="微软雅黑" panose="020B0503020204020204" charset="-122"/>
                <a:ea typeface="微软雅黑" panose="020B0503020204020204" charset="-122"/>
                <a:sym typeface="+mn-ea"/>
              </a:rPr>
              <a:t>——</a:t>
            </a:r>
            <a:r>
              <a:rPr lang="zh-CN" altLang="en-US" sz="1800" b="1" dirty="0" smtClean="0">
                <a:solidFill>
                  <a:srgbClr val="936419"/>
                </a:solidFill>
                <a:latin typeface="微软雅黑" panose="020B0503020204020204" charset="-122"/>
                <a:ea typeface="微软雅黑" panose="020B0503020204020204" charset="-122"/>
                <a:sym typeface="+mn-ea"/>
              </a:rPr>
              <a:t>数据来源</a:t>
            </a:r>
            <a:endParaRPr lang="zh-CN" altLang="en-US" sz="1200" b="1" dirty="0" smtClean="0">
              <a:solidFill>
                <a:schemeClr val="accent6"/>
              </a:solidFill>
              <a:latin typeface="微软雅黑" panose="020B0503020204020204" charset="-122"/>
              <a:ea typeface="微软雅黑" panose="020B0503020204020204" charset="-122"/>
              <a:sym typeface="+mn-ea"/>
            </a:endParaRPr>
          </a:p>
        </p:txBody>
      </p:sp>
      <p:sp>
        <p:nvSpPr>
          <p:cNvPr id="8" name="文本框 7"/>
          <p:cNvSpPr txBox="1"/>
          <p:nvPr/>
        </p:nvSpPr>
        <p:spPr>
          <a:xfrm>
            <a:off x="636270" y="987425"/>
            <a:ext cx="7464122" cy="923330"/>
          </a:xfrm>
          <a:prstGeom prst="rect">
            <a:avLst/>
          </a:prstGeom>
          <a:noFill/>
        </p:spPr>
        <p:txBody>
          <a:bodyPr wrap="square" rtlCol="0" anchor="t">
            <a:spAutoFit/>
          </a:bodyPr>
          <a:lstStyle/>
          <a:p>
            <a:pPr>
              <a:lnSpc>
                <a:spcPct val="150000"/>
              </a:lnSpc>
            </a:pPr>
            <a:r>
              <a:rPr lang="zh-CN" altLang="en-US" b="1" dirty="0" smtClean="0">
                <a:solidFill>
                  <a:schemeClr val="accent1">
                    <a:lumMod val="75000"/>
                  </a:schemeClr>
                </a:solidFill>
                <a:latin typeface="微软雅黑" panose="020B0503020204020204" charset="-122"/>
                <a:ea typeface="微软雅黑" panose="020B0503020204020204" charset="-122"/>
                <a:sym typeface="+mn-ea"/>
              </a:rPr>
              <a:t>企业外部数据</a:t>
            </a:r>
            <a:endParaRPr lang="en-US" altLang="zh-CN" b="1" dirty="0" smtClean="0">
              <a:solidFill>
                <a:schemeClr val="accent1">
                  <a:lumMod val="75000"/>
                </a:schemeClr>
              </a:solidFill>
              <a:latin typeface="微软雅黑" panose="020B0503020204020204" charset="-122"/>
              <a:ea typeface="微软雅黑" panose="020B0503020204020204" charset="-122"/>
              <a:sym typeface="+mn-ea"/>
            </a:endParaRPr>
          </a:p>
          <a:p>
            <a:pPr>
              <a:lnSpc>
                <a:spcPct val="150000"/>
              </a:lnSpc>
            </a:pPr>
            <a:r>
              <a:rPr lang="zh-CN" altLang="zh-CN" dirty="0">
                <a:latin typeface="微软雅黑" panose="020B0503020204020204" charset="-122"/>
                <a:ea typeface="微软雅黑" panose="020B0503020204020204" charset="-122"/>
              </a:rPr>
              <a:t>公开出版物</a:t>
            </a:r>
            <a:r>
              <a:rPr lang="zh-CN" altLang="en-US" dirty="0">
                <a:latin typeface="微软雅黑" panose="020B0503020204020204" charset="-122"/>
                <a:ea typeface="微软雅黑" panose="020B0503020204020204" charset="-122"/>
                <a:sym typeface="+mn-ea"/>
              </a:rPr>
              <a:t>、</a:t>
            </a:r>
            <a:r>
              <a:rPr lang="zh-CN" altLang="zh-CN" dirty="0">
                <a:latin typeface="微软雅黑" panose="020B0503020204020204" charset="-122"/>
                <a:ea typeface="微软雅黑" panose="020B0503020204020204" charset="-122"/>
              </a:rPr>
              <a:t>互联网</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行业市场调查研究报告</a:t>
            </a:r>
            <a:r>
              <a:rPr lang="zh-CN" altLang="en-US" dirty="0">
                <a:latin typeface="微软雅黑" panose="020B0503020204020204" charset="-122"/>
                <a:ea typeface="微软雅黑" panose="020B0503020204020204" charset="-122"/>
                <a:sym typeface="+mn-ea"/>
              </a:rPr>
              <a:t>。</a:t>
            </a:r>
            <a:endParaRPr lang="zh-CN" altLang="en-US" dirty="0">
              <a:latin typeface="微软雅黑" panose="020B0503020204020204" charset="-122"/>
              <a:ea typeface="微软雅黑" panose="020B0503020204020204" charset="-122"/>
              <a:sym typeface="+mn-ea"/>
            </a:endParaRPr>
          </a:p>
        </p:txBody>
      </p:sp>
      <p:pic>
        <p:nvPicPr>
          <p:cNvPr id="9" name="图片 8"/>
          <p:cNvPicPr/>
          <p:nvPr/>
        </p:nvPicPr>
        <p:blipFill>
          <a:blip r:embed="rId2">
            <a:extLst>
              <a:ext uri="{28A0092B-C50C-407E-A947-70E740481C1C}">
                <a14:useLocalDpi xmlns:a14="http://schemas.microsoft.com/office/drawing/2010/main" val="0"/>
              </a:ext>
            </a:extLst>
          </a:blip>
          <a:stretch>
            <a:fillRect/>
          </a:stretch>
        </p:blipFill>
        <p:spPr>
          <a:xfrm>
            <a:off x="636270" y="1910755"/>
            <a:ext cx="4007738" cy="2965251"/>
          </a:xfrm>
          <a:prstGeom prst="rect">
            <a:avLst/>
          </a:prstGeom>
        </p:spPr>
      </p:pic>
      <p:pic>
        <p:nvPicPr>
          <p:cNvPr id="10" name="图片 9"/>
          <p:cNvPicPr/>
          <p:nvPr/>
        </p:nvPicPr>
        <p:blipFill>
          <a:blip r:embed="rId3"/>
          <a:srcRect l="1814" r="1209"/>
          <a:stretch>
            <a:fillRect/>
          </a:stretch>
        </p:blipFill>
        <p:spPr>
          <a:xfrm>
            <a:off x="4644008" y="1910755"/>
            <a:ext cx="4393575" cy="3203411"/>
          </a:xfrm>
          <a:prstGeom prst="rect">
            <a:avLst/>
          </a:prstGeom>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3.</a:t>
            </a:r>
            <a:r>
              <a:rPr lang="zh-CN" altLang="en-US" sz="2700" b="1" dirty="0" smtClean="0">
                <a:solidFill>
                  <a:srgbClr val="936419"/>
                </a:solidFill>
                <a:latin typeface="微软雅黑" panose="020B0503020204020204" charset="-122"/>
                <a:ea typeface="微软雅黑" panose="020B0503020204020204" charset="-122"/>
                <a:sym typeface="+mn-ea"/>
              </a:rPr>
              <a:t>数据采集</a:t>
            </a:r>
            <a:r>
              <a:rPr lang="en-US" altLang="zh-CN" sz="2700" b="1" dirty="0" smtClean="0">
                <a:solidFill>
                  <a:srgbClr val="936419"/>
                </a:solidFill>
                <a:latin typeface="微软雅黑" panose="020B0503020204020204" charset="-122"/>
                <a:ea typeface="微软雅黑" panose="020B0503020204020204" charset="-122"/>
                <a:sym typeface="+mn-ea"/>
              </a:rPr>
              <a:t>——</a:t>
            </a:r>
            <a:r>
              <a:rPr lang="zh-CN" altLang="en-US" sz="1800" b="1" dirty="0" smtClean="0">
                <a:solidFill>
                  <a:srgbClr val="936419"/>
                </a:solidFill>
                <a:latin typeface="微软雅黑" panose="020B0503020204020204" charset="-122"/>
                <a:ea typeface="微软雅黑" panose="020B0503020204020204" charset="-122"/>
                <a:sym typeface="+mn-ea"/>
              </a:rPr>
              <a:t>数据采集工具</a:t>
            </a:r>
            <a:endParaRPr lang="zh-CN" altLang="en-US" sz="1200" b="1" dirty="0" smtClean="0">
              <a:solidFill>
                <a:schemeClr val="accent6"/>
              </a:solidFill>
              <a:latin typeface="微软雅黑" panose="020B0503020204020204" charset="-122"/>
              <a:ea typeface="微软雅黑" panose="020B0503020204020204" charset="-122"/>
              <a:sym typeface="+mn-ea"/>
            </a:endParaRPr>
          </a:p>
        </p:txBody>
      </p:sp>
      <p:sp>
        <p:nvSpPr>
          <p:cNvPr id="2" name="矩形 1"/>
          <p:cNvSpPr/>
          <p:nvPr/>
        </p:nvSpPr>
        <p:spPr>
          <a:xfrm>
            <a:off x="842004" y="771550"/>
            <a:ext cx="7128792" cy="923330"/>
          </a:xfrm>
          <a:prstGeom prst="rect">
            <a:avLst/>
          </a:prstGeom>
        </p:spPr>
        <p:txBody>
          <a:bodyPr wrap="square">
            <a:spAutoFit/>
          </a:bodyPr>
          <a:lstStyle/>
          <a:p>
            <a:pPr>
              <a:lnSpc>
                <a:spcPct val="150000"/>
              </a:lnSpc>
            </a:pPr>
            <a:r>
              <a:rPr lang="en-US" altLang="zh-CN" dirty="0" smtClean="0">
                <a:latin typeface="微软雅黑" panose="020B0503020204020204" charset="-122"/>
                <a:ea typeface="微软雅黑" panose="020B0503020204020204" charset="-122"/>
              </a:rPr>
              <a:t>Python</a:t>
            </a:r>
            <a:r>
              <a:rPr lang="zh-CN" altLang="en-US" dirty="0" smtClean="0">
                <a:latin typeface="微软雅黑" panose="020B0503020204020204" charset="-122"/>
                <a:ea typeface="微软雅黑" panose="020B0503020204020204" charset="-122"/>
              </a:rPr>
              <a:t>应用：</a:t>
            </a:r>
            <a:r>
              <a:rPr lang="zh-CN" altLang="zh-CN" dirty="0" smtClean="0">
                <a:latin typeface="微软雅黑" panose="020B0503020204020204" charset="-122"/>
                <a:ea typeface="微软雅黑" panose="020B0503020204020204" charset="-122"/>
              </a:rPr>
              <a:t>网络</a:t>
            </a:r>
            <a:r>
              <a:rPr lang="zh-CN" altLang="zh-CN" dirty="0">
                <a:latin typeface="微软雅黑" panose="020B0503020204020204" charset="-122"/>
                <a:ea typeface="微软雅黑" panose="020B0503020204020204" charset="-122"/>
              </a:rPr>
              <a:t>爬虫</a:t>
            </a:r>
            <a:r>
              <a:rPr lang="zh-CN" altLang="zh-CN" dirty="0" smtClean="0">
                <a:latin typeface="微软雅黑" panose="020B0503020204020204" charset="-122"/>
                <a:ea typeface="微软雅黑" panose="020B0503020204020204" charset="-122"/>
              </a:rPr>
              <a:t>工具</a:t>
            </a:r>
            <a:endParaRPr lang="en-US" altLang="zh-CN" dirty="0" smtClean="0">
              <a:latin typeface="微软雅黑" panose="020B0503020204020204" charset="-122"/>
              <a:ea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rPr>
              <a:t>网络</a:t>
            </a:r>
            <a:r>
              <a:rPr lang="zh-CN" altLang="zh-CN" dirty="0">
                <a:latin typeface="微软雅黑" panose="020B0503020204020204" charset="-122"/>
                <a:ea typeface="微软雅黑" panose="020B0503020204020204" charset="-122"/>
              </a:rPr>
              <a:t>爬虫就是获取网页并提取和保存信息的自动化程序。</a:t>
            </a:r>
            <a:endParaRPr lang="zh-CN" altLang="en-US" dirty="0">
              <a:latin typeface="微软雅黑" panose="020B0503020204020204" charset="-122"/>
              <a:ea typeface="微软雅黑" panose="020B0503020204020204" charset="-122"/>
            </a:endParaRPr>
          </a:p>
        </p:txBody>
      </p:sp>
      <p:pic>
        <p:nvPicPr>
          <p:cNvPr id="6" name="图片 5"/>
          <p:cNvPicPr/>
          <p:nvPr/>
        </p:nvPicPr>
        <p:blipFill>
          <a:blip r:embed="rId2">
            <a:extLst>
              <a:ext uri="{28A0092B-C50C-407E-A947-70E740481C1C}">
                <a14:useLocalDpi xmlns:a14="http://schemas.microsoft.com/office/drawing/2010/main" val="0"/>
              </a:ext>
            </a:extLst>
          </a:blip>
          <a:srcRect/>
          <a:stretch>
            <a:fillRect/>
          </a:stretch>
        </p:blipFill>
        <p:spPr>
          <a:xfrm>
            <a:off x="323528" y="1851670"/>
            <a:ext cx="4130308" cy="2019300"/>
          </a:xfrm>
          <a:prstGeom prst="rect">
            <a:avLst/>
          </a:prstGeom>
          <a:noFill/>
        </p:spPr>
      </p:pic>
      <p:sp>
        <p:nvSpPr>
          <p:cNvPr id="4" name="矩形 3"/>
          <p:cNvSpPr/>
          <p:nvPr/>
        </p:nvSpPr>
        <p:spPr>
          <a:xfrm>
            <a:off x="1403648" y="4011910"/>
            <a:ext cx="2698175" cy="307777"/>
          </a:xfrm>
          <a:prstGeom prst="rect">
            <a:avLst/>
          </a:prstGeom>
        </p:spPr>
        <p:txBody>
          <a:bodyPr wrap="none">
            <a:spAutoFit/>
          </a:bodyPr>
          <a:lstStyle/>
          <a:p>
            <a:r>
              <a:rPr lang="zh-CN" altLang="zh-CN" sz="1400" dirty="0">
                <a:latin typeface="微软雅黑" panose="020B0503020204020204" charset="-122"/>
                <a:ea typeface="微软雅黑" panose="020B0503020204020204" charset="-122"/>
              </a:rPr>
              <a:t>浏览网页请求与响应过程示意图</a:t>
            </a:r>
            <a:endParaRPr lang="zh-CN" altLang="en-US" sz="1400" dirty="0">
              <a:latin typeface="微软雅黑" panose="020B0503020204020204" charset="-122"/>
              <a:ea typeface="微软雅黑" panose="020B0503020204020204" charset="-122"/>
            </a:endParaRPr>
          </a:p>
        </p:txBody>
      </p:sp>
      <p:sp>
        <p:nvSpPr>
          <p:cNvPr id="8" name="矩形 7"/>
          <p:cNvSpPr/>
          <p:nvPr/>
        </p:nvSpPr>
        <p:spPr>
          <a:xfrm>
            <a:off x="6084168" y="3999676"/>
            <a:ext cx="1620957" cy="307777"/>
          </a:xfrm>
          <a:prstGeom prst="rect">
            <a:avLst/>
          </a:prstGeom>
        </p:spPr>
        <p:txBody>
          <a:bodyPr wrap="none">
            <a:spAutoFit/>
          </a:bodyPr>
          <a:lstStyle/>
          <a:p>
            <a:r>
              <a:rPr lang="zh-CN" altLang="zh-CN" sz="1400" dirty="0">
                <a:latin typeface="微软雅黑" panose="020B0503020204020204" charset="-122"/>
                <a:ea typeface="微软雅黑" panose="020B0503020204020204" charset="-122"/>
              </a:rPr>
              <a:t>网络爬虫工作流程</a:t>
            </a:r>
            <a:endParaRPr lang="zh-CN" altLang="en-US" sz="1400" dirty="0">
              <a:latin typeface="微软雅黑" panose="020B0503020204020204" charset="-122"/>
              <a:ea typeface="微软雅黑" panose="020B0503020204020204" charset="-122"/>
            </a:endParaRPr>
          </a:p>
        </p:txBody>
      </p:sp>
      <p:pic>
        <p:nvPicPr>
          <p:cNvPr id="9" name="图片 8" descr="C:\Documents and Settings\Administrator\桌面\图片\图2-7 网络爬虫工作流程.jpg"/>
          <p:cNvPicPr/>
          <p:nvPr/>
        </p:nvPicPr>
        <p:blipFill>
          <a:blip r:embed="rId3" cstate="print">
            <a:extLst>
              <a:ext uri="{28A0092B-C50C-407E-A947-70E740481C1C}">
                <a14:useLocalDpi xmlns:a14="http://schemas.microsoft.com/office/drawing/2010/main" val="0"/>
              </a:ext>
            </a:extLst>
          </a:blip>
          <a:srcRect/>
          <a:stretch>
            <a:fillRect/>
          </a:stretch>
        </p:blipFill>
        <p:spPr>
          <a:xfrm>
            <a:off x="4572000" y="1835264"/>
            <a:ext cx="4427984" cy="2052111"/>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3.</a:t>
            </a:r>
            <a:r>
              <a:rPr lang="zh-CN" altLang="en-US" sz="2700" b="1" dirty="0" smtClean="0">
                <a:solidFill>
                  <a:srgbClr val="936419"/>
                </a:solidFill>
                <a:latin typeface="微软雅黑" panose="020B0503020204020204" charset="-122"/>
                <a:ea typeface="微软雅黑" panose="020B0503020204020204" charset="-122"/>
                <a:sym typeface="+mn-ea"/>
              </a:rPr>
              <a:t>数据采集</a:t>
            </a:r>
            <a:r>
              <a:rPr lang="en-US" altLang="zh-CN" sz="2700" b="1" dirty="0" smtClean="0">
                <a:solidFill>
                  <a:srgbClr val="936419"/>
                </a:solidFill>
                <a:latin typeface="微软雅黑" panose="020B0503020204020204" charset="-122"/>
                <a:ea typeface="微软雅黑" panose="020B0503020204020204" charset="-122"/>
                <a:sym typeface="+mn-ea"/>
              </a:rPr>
              <a:t>——</a:t>
            </a:r>
            <a:r>
              <a:rPr lang="zh-CN" altLang="en-US" sz="1800" b="1" dirty="0" smtClean="0">
                <a:solidFill>
                  <a:srgbClr val="936419"/>
                </a:solidFill>
                <a:latin typeface="微软雅黑" panose="020B0503020204020204" charset="-122"/>
                <a:ea typeface="微软雅黑" panose="020B0503020204020204" charset="-122"/>
                <a:sym typeface="+mn-ea"/>
              </a:rPr>
              <a:t>数据采集工具</a:t>
            </a:r>
            <a:endParaRPr lang="zh-CN" altLang="en-US" sz="1200" b="1" dirty="0" smtClean="0">
              <a:solidFill>
                <a:schemeClr val="accent6"/>
              </a:solidFill>
              <a:latin typeface="微软雅黑" panose="020B0503020204020204" charset="-122"/>
              <a:ea typeface="微软雅黑" panose="020B0503020204020204" charset="-122"/>
              <a:sym typeface="+mn-ea"/>
            </a:endParaRPr>
          </a:p>
        </p:txBody>
      </p:sp>
      <p:sp>
        <p:nvSpPr>
          <p:cNvPr id="2" name="矩形 1"/>
          <p:cNvSpPr/>
          <p:nvPr/>
        </p:nvSpPr>
        <p:spPr>
          <a:xfrm>
            <a:off x="842004" y="771550"/>
            <a:ext cx="7128792" cy="874407"/>
          </a:xfrm>
          <a:prstGeom prst="rect">
            <a:avLst/>
          </a:prstGeom>
        </p:spPr>
        <p:txBody>
          <a:bodyPr wrap="square">
            <a:spAutoFit/>
          </a:bodyPr>
          <a:lstStyle/>
          <a:p>
            <a:pPr>
              <a:lnSpc>
                <a:spcPct val="150000"/>
              </a:lnSpc>
            </a:pPr>
            <a:r>
              <a:rPr lang="zh-CN" altLang="zh-CN" dirty="0" smtClean="0">
                <a:latin typeface="微软雅黑" panose="020B0503020204020204" charset="-122"/>
                <a:ea typeface="微软雅黑" panose="020B0503020204020204" charset="-122"/>
              </a:rPr>
              <a:t>网络</a:t>
            </a:r>
            <a:r>
              <a:rPr lang="zh-CN" altLang="zh-CN" dirty="0">
                <a:latin typeface="微软雅黑" panose="020B0503020204020204" charset="-122"/>
                <a:ea typeface="微软雅黑" panose="020B0503020204020204" charset="-122"/>
              </a:rPr>
              <a:t>爬虫工具</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八爪</a:t>
            </a:r>
            <a:r>
              <a:rPr lang="zh-CN" altLang="zh-CN" dirty="0" smtClean="0">
                <a:latin typeface="微软雅黑" panose="020B0503020204020204" charset="-122"/>
                <a:ea typeface="微软雅黑" panose="020B0503020204020204" charset="-122"/>
              </a:rPr>
              <a:t>鱼</a:t>
            </a:r>
            <a:endParaRPr lang="en-US" altLang="zh-CN" dirty="0" smtClean="0">
              <a:latin typeface="微软雅黑" panose="020B0503020204020204" charset="-122"/>
              <a:ea typeface="微软雅黑" panose="020B0503020204020204" charset="-122"/>
            </a:endParaRPr>
          </a:p>
          <a:p>
            <a:pPr>
              <a:lnSpc>
                <a:spcPct val="150000"/>
              </a:lnSpc>
            </a:pPr>
            <a:endParaRPr lang="zh-CN" altLang="en-US" dirty="0">
              <a:latin typeface="微软雅黑" panose="020B0503020204020204" charset="-122"/>
              <a:ea typeface="微软雅黑" panose="020B0503020204020204" charset="-122"/>
            </a:endParaRPr>
          </a:p>
        </p:txBody>
      </p:sp>
      <p:pic>
        <p:nvPicPr>
          <p:cNvPr id="10" name="图片 9" descr="1"/>
          <p:cNvPicPr/>
          <p:nvPr/>
        </p:nvPicPr>
        <p:blipFill>
          <a:blip r:embed="rId2"/>
          <a:stretch>
            <a:fillRect/>
          </a:stretch>
        </p:blipFill>
        <p:spPr>
          <a:xfrm>
            <a:off x="709318" y="1208753"/>
            <a:ext cx="3031410" cy="2134713"/>
          </a:xfrm>
          <a:prstGeom prst="rect">
            <a:avLst/>
          </a:prstGeom>
        </p:spPr>
      </p:pic>
      <p:pic>
        <p:nvPicPr>
          <p:cNvPr id="12" name="图片 11" descr="3"/>
          <p:cNvPicPr>
            <a:picLocks noChangeAspect="1"/>
          </p:cNvPicPr>
          <p:nvPr/>
        </p:nvPicPr>
        <p:blipFill>
          <a:blip r:embed="rId3"/>
          <a:stretch>
            <a:fillRect/>
          </a:stretch>
        </p:blipFill>
        <p:spPr>
          <a:xfrm>
            <a:off x="631859" y="3437505"/>
            <a:ext cx="3186328" cy="1683022"/>
          </a:xfrm>
          <a:prstGeom prst="rect">
            <a:avLst/>
          </a:prstGeom>
        </p:spPr>
      </p:pic>
      <p:pic>
        <p:nvPicPr>
          <p:cNvPr id="13" name="图片 12" descr="11"/>
          <p:cNvPicPr>
            <a:picLocks noChangeAspect="1"/>
          </p:cNvPicPr>
          <p:nvPr/>
        </p:nvPicPr>
        <p:blipFill>
          <a:blip r:embed="rId4"/>
          <a:stretch>
            <a:fillRect/>
          </a:stretch>
        </p:blipFill>
        <p:spPr>
          <a:xfrm>
            <a:off x="4107996" y="1208753"/>
            <a:ext cx="3852000" cy="2029457"/>
          </a:xfrm>
          <a:prstGeom prst="rect">
            <a:avLst/>
          </a:prstGeom>
        </p:spPr>
      </p:pic>
      <p:pic>
        <p:nvPicPr>
          <p:cNvPr id="14" name="图片 13" descr="12"/>
          <p:cNvPicPr>
            <a:picLocks noChangeAspect="1"/>
          </p:cNvPicPr>
          <p:nvPr/>
        </p:nvPicPr>
        <p:blipFill>
          <a:blip r:embed="rId5"/>
          <a:stretch>
            <a:fillRect/>
          </a:stretch>
        </p:blipFill>
        <p:spPr>
          <a:xfrm>
            <a:off x="4107996" y="3343466"/>
            <a:ext cx="4201832" cy="1676556"/>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smtClean="0">
                <a:solidFill>
                  <a:srgbClr val="936419"/>
                </a:solidFill>
                <a:latin typeface="微软雅黑" panose="020B0503020204020204" charset="-122"/>
                <a:ea typeface="微软雅黑" panose="020B0503020204020204" charset="-122"/>
                <a:sym typeface="+mn-ea"/>
              </a:rPr>
              <a:t>4.</a:t>
            </a:r>
            <a:r>
              <a:rPr lang="zh-CN" altLang="en-US" sz="2700" b="1" dirty="0" smtClean="0">
                <a:solidFill>
                  <a:srgbClr val="936419"/>
                </a:solidFill>
                <a:latin typeface="微软雅黑" panose="020B0503020204020204" charset="-122"/>
                <a:ea typeface="微软雅黑" panose="020B0503020204020204" charset="-122"/>
                <a:sym typeface="+mn-ea"/>
              </a:rPr>
              <a:t>数据</a:t>
            </a:r>
            <a:r>
              <a:rPr lang="zh-CN" altLang="en-US" sz="2700" b="1" dirty="0" smtClean="0">
                <a:solidFill>
                  <a:srgbClr val="936419"/>
                </a:solidFill>
                <a:latin typeface="微软雅黑" panose="020B0503020204020204" charset="-122"/>
                <a:ea typeface="微软雅黑" panose="020B0503020204020204" charset="-122"/>
                <a:sym typeface="+mn-ea"/>
              </a:rPr>
              <a:t>清洗</a:t>
            </a:r>
            <a:endParaRPr lang="zh-CN" altLang="en-US" sz="1200" b="1" dirty="0" smtClean="0">
              <a:solidFill>
                <a:schemeClr val="accent6"/>
              </a:solidFill>
              <a:latin typeface="微软雅黑" panose="020B0503020204020204" charset="-122"/>
              <a:ea typeface="微软雅黑" panose="020B0503020204020204" charset="-122"/>
              <a:sym typeface="+mn-ea"/>
            </a:endParaRPr>
          </a:p>
        </p:txBody>
      </p:sp>
      <p:sp>
        <p:nvSpPr>
          <p:cNvPr id="8" name="矩形 7"/>
          <p:cNvSpPr/>
          <p:nvPr/>
        </p:nvSpPr>
        <p:spPr>
          <a:xfrm>
            <a:off x="739077" y="665480"/>
            <a:ext cx="7433323" cy="338554"/>
          </a:xfrm>
          <a:prstGeom prst="rect">
            <a:avLst/>
          </a:prstGeom>
          <a:solidFill>
            <a:schemeClr val="bg2">
              <a:lumMod val="90000"/>
            </a:schemeClr>
          </a:solidFill>
        </p:spPr>
        <p:txBody>
          <a:bodyPr wrap="square">
            <a:spAutoFit/>
          </a:bodyPr>
          <a:lstStyle/>
          <a:p>
            <a:r>
              <a:rPr lang="zh-CN" altLang="en-US" sz="1600" dirty="0">
                <a:latin typeface="微软雅黑" panose="020B0503020204020204" charset="-122"/>
                <a:ea typeface="微软雅黑" panose="020B0503020204020204" charset="-122"/>
              </a:rPr>
              <a:t>讨论：如果收集到的数据存在缺失、逻辑错误等问题时如何解决</a:t>
            </a:r>
            <a:r>
              <a:rPr lang="zh-CN" altLang="zh-CN" sz="1600" dirty="0" smtClean="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p:txBody>
      </p:sp>
      <p:grpSp>
        <p:nvGrpSpPr>
          <p:cNvPr id="9" name="组合 8"/>
          <p:cNvGrpSpPr/>
          <p:nvPr/>
        </p:nvGrpSpPr>
        <p:grpSpPr>
          <a:xfrm>
            <a:off x="861695" y="1003935"/>
            <a:ext cx="6870700" cy="3784600"/>
            <a:chOff x="1357" y="1581"/>
            <a:chExt cx="10820" cy="596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 y="1581"/>
              <a:ext cx="10821" cy="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线形标注 2 10"/>
            <p:cNvSpPr/>
            <p:nvPr/>
          </p:nvSpPr>
          <p:spPr>
            <a:xfrm>
              <a:off x="8901" y="3483"/>
              <a:ext cx="1701" cy="794"/>
            </a:xfrm>
            <a:prstGeom prst="borderCallout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charset="-122"/>
                  <a:ea typeface="微软雅黑" panose="020B0503020204020204" charset="-122"/>
                </a:rPr>
                <a:t>缺失值</a:t>
              </a:r>
              <a:endParaRPr lang="zh-CN" altLang="en-US" sz="1400" dirty="0">
                <a:solidFill>
                  <a:schemeClr val="tx1"/>
                </a:solidFill>
                <a:latin typeface="微软雅黑" panose="020B0503020204020204" charset="-122"/>
                <a:ea typeface="微软雅黑" panose="020B0503020204020204" charset="-122"/>
              </a:endParaRPr>
            </a:p>
          </p:txBody>
        </p:sp>
        <p:sp>
          <p:nvSpPr>
            <p:cNvPr id="12" name="线形标注 2 11"/>
            <p:cNvSpPr/>
            <p:nvPr/>
          </p:nvSpPr>
          <p:spPr>
            <a:xfrm>
              <a:off x="7433" y="4957"/>
              <a:ext cx="1701" cy="794"/>
            </a:xfrm>
            <a:prstGeom prst="borderCallout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charset="-122"/>
                  <a:ea typeface="微软雅黑" panose="020B0503020204020204" charset="-122"/>
                </a:rPr>
                <a:t>逻辑错误</a:t>
              </a:r>
              <a:endParaRPr lang="zh-CN" altLang="en-US" sz="1400" dirty="0">
                <a:solidFill>
                  <a:schemeClr val="tx1"/>
                </a:solidFill>
                <a:latin typeface="微软雅黑" panose="020B0503020204020204" charset="-122"/>
                <a:ea typeface="微软雅黑" panose="020B0503020204020204" charset="-122"/>
              </a:endParaRPr>
            </a:p>
          </p:txBody>
        </p:sp>
        <p:sp>
          <p:nvSpPr>
            <p:cNvPr id="13" name="线形标注 2 12"/>
            <p:cNvSpPr/>
            <p:nvPr/>
          </p:nvSpPr>
          <p:spPr>
            <a:xfrm>
              <a:off x="5299" y="4163"/>
              <a:ext cx="1701" cy="794"/>
            </a:xfrm>
            <a:prstGeom prst="borderCallout2">
              <a:avLst>
                <a:gd name="adj1" fmla="val 18750"/>
                <a:gd name="adj2" fmla="val -8333"/>
                <a:gd name="adj3" fmla="val 18750"/>
                <a:gd name="adj4" fmla="val -16667"/>
                <a:gd name="adj5" fmla="val 216478"/>
                <a:gd name="adj6" fmla="val -446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charset="-122"/>
                  <a:ea typeface="微软雅黑" panose="020B0503020204020204" charset="-122"/>
                </a:rPr>
                <a:t>格式错误</a:t>
              </a:r>
              <a:endParaRPr lang="zh-CN" altLang="en-US" sz="1400" dirty="0">
                <a:solidFill>
                  <a:schemeClr val="tx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smtClean="0">
                <a:solidFill>
                  <a:srgbClr val="936419"/>
                </a:solidFill>
                <a:latin typeface="微软雅黑" panose="020B0503020204020204" charset="-122"/>
                <a:ea typeface="微软雅黑" panose="020B0503020204020204" charset="-122"/>
                <a:sym typeface="+mn-ea"/>
              </a:rPr>
              <a:t>4.</a:t>
            </a:r>
            <a:r>
              <a:rPr lang="zh-CN" altLang="en-US" sz="2700" b="1" dirty="0" smtClean="0">
                <a:solidFill>
                  <a:srgbClr val="936419"/>
                </a:solidFill>
                <a:latin typeface="微软雅黑" panose="020B0503020204020204" charset="-122"/>
                <a:ea typeface="微软雅黑" panose="020B0503020204020204" charset="-122"/>
                <a:sym typeface="+mn-ea"/>
              </a:rPr>
              <a:t>数据</a:t>
            </a:r>
            <a:r>
              <a:rPr lang="zh-CN" altLang="en-US" sz="2700" b="1" dirty="0" smtClean="0">
                <a:solidFill>
                  <a:srgbClr val="936419"/>
                </a:solidFill>
                <a:latin typeface="微软雅黑" panose="020B0503020204020204" charset="-122"/>
                <a:ea typeface="微软雅黑" panose="020B0503020204020204" charset="-122"/>
                <a:sym typeface="+mn-ea"/>
              </a:rPr>
              <a:t>清洗</a:t>
            </a:r>
            <a:endParaRPr lang="zh-CN" altLang="en-US" sz="1200" b="1" dirty="0" smtClean="0">
              <a:solidFill>
                <a:schemeClr val="accent6"/>
              </a:solidFill>
              <a:latin typeface="微软雅黑" panose="020B0503020204020204" charset="-122"/>
              <a:ea typeface="微软雅黑" panose="020B0503020204020204" charset="-122"/>
              <a:sym typeface="+mn-ea"/>
            </a:endParaRPr>
          </a:p>
        </p:txBody>
      </p:sp>
      <p:sp>
        <p:nvSpPr>
          <p:cNvPr id="4" name="矩形 3"/>
          <p:cNvSpPr/>
          <p:nvPr>
            <p:custDataLst>
              <p:tags r:id="rId2"/>
            </p:custDataLst>
          </p:nvPr>
        </p:nvSpPr>
        <p:spPr>
          <a:xfrm>
            <a:off x="827405" y="1059180"/>
            <a:ext cx="2785110" cy="2676525"/>
          </a:xfrm>
          <a:prstGeom prst="rect">
            <a:avLst/>
          </a:prstGeom>
        </p:spPr>
        <p:txBody>
          <a:bodyPr wrap="square">
            <a:spAutoFit/>
          </a:bodyPr>
          <a:lstStyle/>
          <a:p>
            <a:pPr>
              <a:lnSpc>
                <a:spcPct val="150000"/>
              </a:lnSpc>
            </a:pPr>
            <a:r>
              <a:rPr lang="zh-CN" altLang="zh-CN" sz="3200" dirty="0">
                <a:latin typeface="微软雅黑" panose="020B0503020204020204" charset="-122"/>
                <a:ea typeface="微软雅黑" panose="020B0503020204020204" charset="-122"/>
              </a:rPr>
              <a:t>“脏数据”</a:t>
            </a:r>
            <a:endParaRPr lang="zh-CN" altLang="zh-CN" sz="3200" dirty="0">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zh-CN" sz="1600" dirty="0">
                <a:latin typeface="微软雅黑" panose="020B0503020204020204" charset="-122"/>
                <a:ea typeface="微软雅黑" panose="020B0503020204020204" charset="-122"/>
              </a:rPr>
              <a:t>无效数据</a:t>
            </a:r>
            <a:endParaRPr lang="zh-CN"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zh-CN" sz="1600" dirty="0">
                <a:latin typeface="微软雅黑" panose="020B0503020204020204" charset="-122"/>
                <a:ea typeface="微软雅黑" panose="020B0503020204020204" charset="-122"/>
              </a:rPr>
              <a:t>缺失数据</a:t>
            </a:r>
            <a:endParaRPr lang="zh-CN"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zh-CN" sz="1600" dirty="0">
                <a:latin typeface="微软雅黑" panose="020B0503020204020204" charset="-122"/>
                <a:ea typeface="微软雅黑" panose="020B0503020204020204" charset="-122"/>
              </a:rPr>
              <a:t>重复数据</a:t>
            </a:r>
            <a:endParaRPr lang="zh-CN"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zh-CN" sz="1600" dirty="0">
                <a:latin typeface="微软雅黑" panose="020B0503020204020204" charset="-122"/>
                <a:ea typeface="微软雅黑" panose="020B0503020204020204" charset="-122"/>
              </a:rPr>
              <a:t>错误数据</a:t>
            </a:r>
            <a:endParaRPr lang="zh-CN" altLang="zh-CN" sz="1600" dirty="0">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n"/>
            </a:pPr>
            <a:r>
              <a:rPr lang="zh-CN" altLang="zh-CN" sz="1600" dirty="0">
                <a:latin typeface="微软雅黑" panose="020B0503020204020204" charset="-122"/>
                <a:ea typeface="微软雅黑" panose="020B0503020204020204" charset="-122"/>
              </a:rPr>
              <a:t>冲突数据</a:t>
            </a:r>
            <a:endParaRPr lang="zh-CN" altLang="zh-CN" sz="1600" dirty="0">
              <a:latin typeface="微软雅黑" panose="020B0503020204020204" charset="-122"/>
              <a:ea typeface="微软雅黑" panose="020B0503020204020204" charset="-122"/>
            </a:endParaRPr>
          </a:p>
        </p:txBody>
      </p:sp>
      <p:pic>
        <p:nvPicPr>
          <p:cNvPr id="15" name="图片 14" descr="图片1"/>
          <p:cNvPicPr>
            <a:picLocks noChangeAspect="1"/>
          </p:cNvPicPr>
          <p:nvPr/>
        </p:nvPicPr>
        <p:blipFill>
          <a:blip r:embed="rId3"/>
          <a:stretch>
            <a:fillRect/>
          </a:stretch>
        </p:blipFill>
        <p:spPr>
          <a:xfrm>
            <a:off x="3563620" y="1419225"/>
            <a:ext cx="4612640" cy="254317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4.</a:t>
            </a:r>
            <a:r>
              <a:rPr lang="zh-CN" altLang="en-US" sz="2700" b="1" dirty="0" smtClean="0">
                <a:solidFill>
                  <a:srgbClr val="936419"/>
                </a:solidFill>
                <a:latin typeface="微软雅黑" panose="020B0503020204020204" charset="-122"/>
                <a:ea typeface="微软雅黑" panose="020B0503020204020204" charset="-122"/>
                <a:sym typeface="+mn-ea"/>
              </a:rPr>
              <a:t>数据</a:t>
            </a:r>
            <a:r>
              <a:rPr lang="zh-CN" altLang="en-US" sz="2700" b="1" dirty="0" smtClean="0">
                <a:solidFill>
                  <a:srgbClr val="936419"/>
                </a:solidFill>
                <a:latin typeface="微软雅黑" panose="020B0503020204020204" charset="-122"/>
                <a:ea typeface="微软雅黑" panose="020B0503020204020204" charset="-122"/>
                <a:sym typeface="+mn-ea"/>
              </a:rPr>
              <a:t>清洗</a:t>
            </a:r>
            <a:endParaRPr lang="zh-CN" altLang="en-US" sz="1200" b="1" dirty="0" smtClean="0">
              <a:solidFill>
                <a:schemeClr val="accent6"/>
              </a:solidFill>
              <a:latin typeface="微软雅黑" panose="020B0503020204020204" charset="-122"/>
              <a:ea typeface="微软雅黑" panose="020B0503020204020204" charset="-122"/>
              <a:sym typeface="+mn-ea"/>
            </a:endParaRPr>
          </a:p>
        </p:txBody>
      </p:sp>
      <p:sp>
        <p:nvSpPr>
          <p:cNvPr id="4" name="矩形 3"/>
          <p:cNvSpPr/>
          <p:nvPr>
            <p:custDataLst>
              <p:tags r:id="rId2"/>
            </p:custDataLst>
          </p:nvPr>
        </p:nvSpPr>
        <p:spPr>
          <a:xfrm>
            <a:off x="755650" y="1776095"/>
            <a:ext cx="7238365" cy="1337945"/>
          </a:xfrm>
          <a:prstGeom prst="rect">
            <a:avLst/>
          </a:prstGeom>
        </p:spPr>
        <p:txBody>
          <a:bodyPr wrap="square">
            <a:spAutoFit/>
          </a:bodyPr>
          <a:lstStyle/>
          <a:p>
            <a:pPr>
              <a:lnSpc>
                <a:spcPct val="150000"/>
              </a:lnSpc>
            </a:pPr>
            <a:r>
              <a:rPr lang="zh-CN" altLang="zh-CN" dirty="0">
                <a:latin typeface="微软雅黑" panose="020B0503020204020204" charset="-122"/>
                <a:ea typeface="微软雅黑" panose="020B0503020204020204" charset="-122"/>
              </a:rPr>
              <a:t>“脏数据”的由来：</a:t>
            </a:r>
            <a:endParaRPr lang="zh-CN"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1.</a:t>
            </a:r>
            <a:r>
              <a:rPr lang="zh-CN" altLang="zh-CN" dirty="0">
                <a:latin typeface="微软雅黑" panose="020B0503020204020204" charset="-122"/>
                <a:ea typeface="微软雅黑" panose="020B0503020204020204" charset="-122"/>
              </a:rPr>
              <a:t>数据的来源多样，使得数据的标准、格式、统计方法不一样；</a:t>
            </a:r>
            <a:endParaRPr lang="zh-CN"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2.</a:t>
            </a:r>
            <a:r>
              <a:rPr lang="zh-CN" altLang="zh-CN" dirty="0">
                <a:latin typeface="微软雅黑" panose="020B0503020204020204" charset="-122"/>
                <a:ea typeface="微软雅黑" panose="020B0503020204020204" charset="-122"/>
              </a:rPr>
              <a:t>就是录入和计算数据的代码有错误。</a:t>
            </a:r>
            <a:endParaRPr lang="zh-CN" altLang="zh-CN" dirty="0">
              <a:latin typeface="微软雅黑" panose="020B0503020204020204" charset="-122"/>
              <a:ea typeface="微软雅黑" panose="020B0503020204020204" charset="-122"/>
            </a:endParaRPr>
          </a:p>
        </p:txBody>
      </p:sp>
      <p:sp>
        <p:nvSpPr>
          <p:cNvPr id="2" name="矩形 1"/>
          <p:cNvSpPr/>
          <p:nvPr>
            <p:custDataLst>
              <p:tags r:id="rId3"/>
            </p:custDataLst>
          </p:nvPr>
        </p:nvSpPr>
        <p:spPr>
          <a:xfrm>
            <a:off x="755650" y="3363595"/>
            <a:ext cx="7238365" cy="1337945"/>
          </a:xfrm>
          <a:prstGeom prst="rect">
            <a:avLst/>
          </a:prstGeom>
        </p:spPr>
        <p:txBody>
          <a:bodyPr wrap="square">
            <a:spAutoFit/>
          </a:bodyPr>
          <a:lstStyle/>
          <a:p>
            <a:pPr>
              <a:lnSpc>
                <a:spcPct val="150000"/>
              </a:lnSpc>
            </a:pPr>
            <a:r>
              <a:rPr lang="zh-CN" altLang="en-US" b="1" dirty="0">
                <a:solidFill>
                  <a:schemeClr val="accent1">
                    <a:lumMod val="75000"/>
                  </a:schemeClr>
                </a:solidFill>
                <a:latin typeface="微软雅黑" panose="020B0503020204020204" charset="-122"/>
                <a:ea typeface="微软雅黑" panose="020B0503020204020204" charset="-122"/>
                <a:sym typeface="+mn-ea"/>
              </a:rPr>
              <a:t>【职业素养】</a:t>
            </a:r>
            <a:endParaRPr lang="zh-CN" altLang="en-US" b="1" dirty="0">
              <a:solidFill>
                <a:schemeClr val="accent1">
                  <a:lumMod val="75000"/>
                </a:schemeClr>
              </a:solidFill>
              <a:latin typeface="微软雅黑" panose="020B0503020204020204" charset="-122"/>
              <a:ea typeface="微软雅黑" panose="020B0503020204020204" charset="-122"/>
              <a:sym typeface="+mn-ea"/>
            </a:endParaRPr>
          </a:p>
          <a:p>
            <a:pPr>
              <a:lnSpc>
                <a:spcPct val="150000"/>
              </a:lnSpc>
            </a:pPr>
            <a:r>
              <a:rPr lang="en-US" altLang="zh-CN" dirty="0">
                <a:latin typeface="微软雅黑" panose="020B0503020204020204" charset="-122"/>
                <a:ea typeface="微软雅黑" panose="020B0503020204020204" charset="-122"/>
              </a:rPr>
              <a:t>1.</a:t>
            </a:r>
            <a:r>
              <a:rPr lang="zh-CN" altLang="zh-CN" dirty="0">
                <a:latin typeface="微软雅黑" panose="020B0503020204020204" charset="-122"/>
                <a:ea typeface="微软雅黑" panose="020B0503020204020204" charset="-122"/>
              </a:rPr>
              <a:t>细致认真的职业态度，确保数据录入的正确性；</a:t>
            </a:r>
            <a:endParaRPr lang="zh-CN"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2.</a:t>
            </a:r>
            <a:r>
              <a:rPr lang="zh-CN" altLang="zh-CN" dirty="0">
                <a:latin typeface="微软雅黑" panose="020B0503020204020204" charset="-122"/>
                <a:ea typeface="微软雅黑" panose="020B0503020204020204" charset="-122"/>
              </a:rPr>
              <a:t>系统思维，对不同来源数据的问题提前预判。</a:t>
            </a:r>
            <a:endParaRPr lang="zh-CN" altLang="zh-CN" dirty="0">
              <a:latin typeface="微软雅黑" panose="020B0503020204020204" charset="-122"/>
              <a:ea typeface="微软雅黑" panose="020B0503020204020204" charset="-122"/>
            </a:endParaRPr>
          </a:p>
        </p:txBody>
      </p:sp>
      <p:sp>
        <p:nvSpPr>
          <p:cNvPr id="6" name="矩形 5"/>
          <p:cNvSpPr/>
          <p:nvPr>
            <p:custDataLst>
              <p:tags r:id="rId4"/>
            </p:custDataLst>
          </p:nvPr>
        </p:nvSpPr>
        <p:spPr>
          <a:xfrm>
            <a:off x="755650" y="1059180"/>
            <a:ext cx="7238365" cy="506730"/>
          </a:xfrm>
          <a:prstGeom prst="rect">
            <a:avLst/>
          </a:prstGeom>
          <a:solidFill>
            <a:schemeClr val="bg2"/>
          </a:solidFill>
          <a:ln>
            <a:solidFill>
              <a:schemeClr val="accent1"/>
            </a:solidFill>
          </a:ln>
        </p:spPr>
        <p:txBody>
          <a:bodyPr wrap="square">
            <a:spAutoFit/>
          </a:bodyPr>
          <a:lstStyle/>
          <a:p>
            <a:pPr>
              <a:lnSpc>
                <a:spcPct val="150000"/>
              </a:lnSpc>
            </a:pPr>
            <a:r>
              <a:rPr lang="zh-CN" altLang="zh-CN" dirty="0">
                <a:latin typeface="微软雅黑" panose="020B0503020204020204" charset="-122"/>
                <a:ea typeface="微软雅黑" panose="020B0503020204020204" charset="-122"/>
              </a:rPr>
              <a:t>讨论：为什么会出现“脏数据”？</a:t>
            </a:r>
            <a:endParaRPr lang="zh-CN" altLang="zh-CN"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4.</a:t>
            </a:r>
            <a:r>
              <a:rPr lang="zh-CN" altLang="en-US" sz="2700" b="1" dirty="0" smtClean="0">
                <a:solidFill>
                  <a:srgbClr val="936419"/>
                </a:solidFill>
                <a:latin typeface="微软雅黑" panose="020B0503020204020204" charset="-122"/>
                <a:ea typeface="微软雅黑" panose="020B0503020204020204" charset="-122"/>
                <a:sym typeface="+mn-ea"/>
              </a:rPr>
              <a:t>数据</a:t>
            </a:r>
            <a:r>
              <a:rPr lang="zh-CN" altLang="en-US" sz="2700" b="1" dirty="0" smtClean="0">
                <a:solidFill>
                  <a:srgbClr val="936419"/>
                </a:solidFill>
                <a:latin typeface="微软雅黑" panose="020B0503020204020204" charset="-122"/>
                <a:ea typeface="微软雅黑" panose="020B0503020204020204" charset="-122"/>
                <a:sym typeface="+mn-ea"/>
              </a:rPr>
              <a:t>清洗</a:t>
            </a:r>
            <a:endParaRPr lang="zh-CN" altLang="en-US" sz="1200" b="1" dirty="0" smtClean="0">
              <a:solidFill>
                <a:schemeClr val="accent6"/>
              </a:solidFill>
              <a:latin typeface="微软雅黑" panose="020B0503020204020204" charset="-122"/>
              <a:ea typeface="微软雅黑" panose="020B0503020204020204" charset="-122"/>
              <a:sym typeface="+mn-ea"/>
            </a:endParaRPr>
          </a:p>
        </p:txBody>
      </p:sp>
      <p:sp>
        <p:nvSpPr>
          <p:cNvPr id="4" name="矩形 3"/>
          <p:cNvSpPr/>
          <p:nvPr>
            <p:custDataLst>
              <p:tags r:id="rId2"/>
            </p:custDataLst>
          </p:nvPr>
        </p:nvSpPr>
        <p:spPr>
          <a:xfrm>
            <a:off x="755650" y="854075"/>
            <a:ext cx="7238365" cy="1337945"/>
          </a:xfrm>
          <a:prstGeom prst="rect">
            <a:avLst/>
          </a:prstGeom>
        </p:spPr>
        <p:txBody>
          <a:bodyPr wrap="square">
            <a:spAutoFit/>
          </a:bodyPr>
          <a:lstStyle/>
          <a:p>
            <a:pPr>
              <a:lnSpc>
                <a:spcPct val="150000"/>
              </a:lnSpc>
            </a:pPr>
            <a:r>
              <a:rPr lang="zh-CN" altLang="en-US" b="1" dirty="0">
                <a:solidFill>
                  <a:schemeClr val="accent1">
                    <a:lumMod val="75000"/>
                  </a:schemeClr>
                </a:solidFill>
                <a:latin typeface="微软雅黑" panose="020B0503020204020204" charset="-122"/>
                <a:ea typeface="微软雅黑" panose="020B0503020204020204" charset="-122"/>
              </a:rPr>
              <a:t>数据清洗(Data cleaning)</a:t>
            </a:r>
            <a:endParaRPr lang="zh-CN" altLang="zh-CN" dirty="0">
              <a:latin typeface="微软雅黑" panose="020B0503020204020204" charset="-122"/>
              <a:ea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rPr>
              <a:t>对数据进行重新审查和校验的过程，目的在于删除重复信息、纠正存在的错误，并提供数据一致性。</a:t>
            </a:r>
            <a:endParaRPr lang="zh-CN" altLang="zh-CN" dirty="0">
              <a:latin typeface="微软雅黑" panose="020B0503020204020204" charset="-122"/>
              <a:ea typeface="微软雅黑" panose="020B0503020204020204" charset="-122"/>
            </a:endParaRPr>
          </a:p>
        </p:txBody>
      </p:sp>
      <p:graphicFrame>
        <p:nvGraphicFramePr>
          <p:cNvPr id="8" name="图示 7"/>
          <p:cNvGraphicFramePr/>
          <p:nvPr/>
        </p:nvGraphicFramePr>
        <p:xfrm>
          <a:off x="827405" y="1995170"/>
          <a:ext cx="7282180" cy="2792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797324" y="915566"/>
            <a:ext cx="4222949" cy="738876"/>
            <a:chOff x="2987824" y="1179392"/>
            <a:chExt cx="4222949"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269" y="1317998"/>
              <a:ext cx="330450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tx1">
                      <a:lumMod val="65000"/>
                      <a:lumOff val="35000"/>
                    </a:schemeClr>
                  </a:solidFill>
                  <a:latin typeface="微软雅黑" panose="020B0503020204020204" charset="-122"/>
                  <a:ea typeface="微软雅黑" panose="020B0503020204020204" charset="-122"/>
                  <a:cs typeface="+mn-ea"/>
                  <a:sym typeface="+mn-lt"/>
                </a:rPr>
                <a:t>大数据分析流程概述</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2797324" y="1799033"/>
            <a:ext cx="5519091" cy="738876"/>
            <a:chOff x="2797324" y="2169155"/>
            <a:chExt cx="5519091" cy="738876"/>
          </a:xfrm>
        </p:grpSpPr>
        <p:grpSp>
          <p:nvGrpSpPr>
            <p:cNvPr id="13" name="组合 12"/>
            <p:cNvGrpSpPr/>
            <p:nvPr/>
          </p:nvGrpSpPr>
          <p:grpSpPr>
            <a:xfrm>
              <a:off x="2797324" y="2169155"/>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zh-CN" altLang="en-US"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715768" y="2307761"/>
              <a:ext cx="460064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tx1">
                      <a:lumMod val="65000"/>
                      <a:lumOff val="35000"/>
                    </a:schemeClr>
                  </a:solidFill>
                  <a:latin typeface="微软雅黑" panose="020B0503020204020204" charset="-122"/>
                  <a:ea typeface="微软雅黑" panose="020B0503020204020204" charset="-122"/>
                  <a:cs typeface="+mn-ea"/>
                  <a:sym typeface="+mn-lt"/>
                </a:rPr>
                <a:t>大数据分析工具</a:t>
              </a:r>
              <a:r>
                <a:rPr kumimoji="1" lang="en-US" altLang="zh-CN" sz="2400" dirty="0">
                  <a:solidFill>
                    <a:schemeClr val="tx1">
                      <a:lumMod val="65000"/>
                      <a:lumOff val="35000"/>
                    </a:schemeClr>
                  </a:solidFill>
                  <a:latin typeface="微软雅黑" panose="020B0503020204020204" charset="-122"/>
                  <a:ea typeface="微软雅黑" panose="020B0503020204020204" charset="-122"/>
                  <a:cs typeface="+mn-ea"/>
                  <a:sym typeface="+mn-lt"/>
                </a:rPr>
                <a:t>Python</a:t>
              </a:r>
              <a:r>
                <a:rPr kumimoji="1" lang="zh-CN" altLang="en-US" sz="2400" dirty="0">
                  <a:solidFill>
                    <a:schemeClr val="tx1">
                      <a:lumMod val="65000"/>
                      <a:lumOff val="35000"/>
                    </a:schemeClr>
                  </a:solidFill>
                  <a:latin typeface="微软雅黑" panose="020B0503020204020204" charset="-122"/>
                  <a:ea typeface="微软雅黑" panose="020B0503020204020204" charset="-122"/>
                  <a:cs typeface="+mn-ea"/>
                  <a:sym typeface="+mn-lt"/>
                </a:rPr>
                <a:t>基础</a:t>
              </a:r>
              <a:endParaRPr kumimoji="1" lang="en-US" alt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652121" y="2248662"/>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797324" y="2682500"/>
            <a:ext cx="4222949" cy="738876"/>
            <a:chOff x="2987824" y="3201026"/>
            <a:chExt cx="4222949"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zh-CN" altLang="en-US"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268" y="3339632"/>
              <a:ext cx="330450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tx1">
                      <a:lumMod val="65000"/>
                      <a:lumOff val="35000"/>
                    </a:schemeClr>
                  </a:solidFill>
                  <a:latin typeface="微软雅黑" panose="020B0503020204020204" charset="-122"/>
                  <a:ea typeface="微软雅黑" panose="020B0503020204020204" charset="-122"/>
                  <a:cs typeface="+mn-ea"/>
                  <a:sym typeface="+mn-lt"/>
                </a:rPr>
                <a:t>数据采集</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2797325" y="3561066"/>
            <a:ext cx="5519091" cy="738876"/>
            <a:chOff x="2797324" y="2169155"/>
            <a:chExt cx="5519091" cy="738876"/>
          </a:xfrm>
        </p:grpSpPr>
        <p:grpSp>
          <p:nvGrpSpPr>
            <p:cNvPr id="27" name="组合 26"/>
            <p:cNvGrpSpPr/>
            <p:nvPr/>
          </p:nvGrpSpPr>
          <p:grpSpPr>
            <a:xfrm>
              <a:off x="2797324" y="2169155"/>
              <a:ext cx="738875" cy="738876"/>
              <a:chOff x="2498710" y="2311467"/>
              <a:chExt cx="1748840" cy="1748840"/>
            </a:xfrm>
          </p:grpSpPr>
          <p:sp>
            <p:nvSpPr>
              <p:cNvPr id="30" name="椭圆 29"/>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smtClean="0">
                    <a:latin typeface="微软雅黑" panose="020B0503020204020204" charset="-122"/>
                    <a:ea typeface="微软雅黑" panose="020B0503020204020204" charset="-122"/>
                  </a:rPr>
                  <a:t>4</a:t>
                </a:r>
                <a:endParaRPr lang="zh-CN" altLang="en-US" sz="2400" b="1" dirty="0">
                  <a:latin typeface="微软雅黑" panose="020B0503020204020204" charset="-122"/>
                  <a:ea typeface="微软雅黑" panose="020B0503020204020204" charset="-122"/>
                </a:endParaRPr>
              </a:p>
            </p:txBody>
          </p:sp>
          <p:sp>
            <p:nvSpPr>
              <p:cNvPr id="31" name="椭圆 30"/>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8" name="文本框 8"/>
            <p:cNvSpPr txBox="1"/>
            <p:nvPr/>
          </p:nvSpPr>
          <p:spPr>
            <a:xfrm>
              <a:off x="3715768" y="2307761"/>
              <a:ext cx="460064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tx1">
                      <a:lumMod val="65000"/>
                      <a:lumOff val="35000"/>
                    </a:schemeClr>
                  </a:solidFill>
                  <a:latin typeface="微软雅黑" panose="020B0503020204020204" charset="-122"/>
                  <a:ea typeface="微软雅黑" panose="020B0503020204020204" charset="-122"/>
                  <a:cs typeface="+mn-ea"/>
                  <a:sym typeface="+mn-lt"/>
                </a:rPr>
                <a:t>数据清洗</a:t>
              </a:r>
              <a:endParaRPr kumimoji="1" lang="en-US" alt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9" name="直接连接符 28"/>
            <p:cNvCxnSpPr/>
            <p:nvPr/>
          </p:nvCxnSpPr>
          <p:spPr>
            <a:xfrm>
              <a:off x="3652121" y="2248662"/>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4.</a:t>
            </a:r>
            <a:r>
              <a:rPr lang="zh-CN" altLang="en-US" sz="2700" b="1" dirty="0" smtClean="0">
                <a:solidFill>
                  <a:srgbClr val="936419"/>
                </a:solidFill>
                <a:latin typeface="微软雅黑" panose="020B0503020204020204" charset="-122"/>
                <a:ea typeface="微软雅黑" panose="020B0503020204020204" charset="-122"/>
                <a:sym typeface="+mn-ea"/>
              </a:rPr>
              <a:t>数据</a:t>
            </a:r>
            <a:r>
              <a:rPr lang="zh-CN" altLang="en-US" sz="2700" b="1" dirty="0" smtClean="0">
                <a:solidFill>
                  <a:srgbClr val="936419"/>
                </a:solidFill>
                <a:latin typeface="微软雅黑" panose="020B0503020204020204" charset="-122"/>
                <a:ea typeface="微软雅黑" panose="020B0503020204020204" charset="-122"/>
                <a:sym typeface="+mn-ea"/>
              </a:rPr>
              <a:t>清洗</a:t>
            </a:r>
            <a:r>
              <a:rPr lang="en-US" altLang="zh-CN" sz="2700" b="1" dirty="0" smtClean="0">
                <a:solidFill>
                  <a:srgbClr val="936419"/>
                </a:solidFill>
                <a:latin typeface="微软雅黑" panose="020B0503020204020204" charset="-122"/>
                <a:ea typeface="微软雅黑" panose="020B0503020204020204" charset="-122"/>
                <a:sym typeface="+mn-ea"/>
              </a:rPr>
              <a:t>——</a:t>
            </a:r>
            <a:r>
              <a:rPr lang="zh-CN" altLang="en-US" sz="1800" b="1" dirty="0" smtClean="0">
                <a:solidFill>
                  <a:srgbClr val="936419"/>
                </a:solidFill>
                <a:latin typeface="微软雅黑" panose="020B0503020204020204" charset="-122"/>
                <a:ea typeface="微软雅黑" panose="020B0503020204020204" charset="-122"/>
                <a:sym typeface="+mn-ea"/>
              </a:rPr>
              <a:t>清洗方法</a:t>
            </a:r>
            <a:endParaRPr lang="zh-CN" altLang="en-US" sz="1800" b="1" dirty="0" smtClean="0">
              <a:solidFill>
                <a:srgbClr val="936419"/>
              </a:solidFill>
              <a:latin typeface="微软雅黑" panose="020B0503020204020204" charset="-122"/>
              <a:ea typeface="微软雅黑" panose="020B0503020204020204" charset="-122"/>
              <a:sym typeface="+mn-ea"/>
            </a:endParaRPr>
          </a:p>
        </p:txBody>
      </p:sp>
      <p:sp>
        <p:nvSpPr>
          <p:cNvPr id="2" name="矩形 1"/>
          <p:cNvSpPr/>
          <p:nvPr/>
        </p:nvSpPr>
        <p:spPr>
          <a:xfrm>
            <a:off x="842004" y="771550"/>
            <a:ext cx="7128792" cy="3784600"/>
          </a:xfrm>
          <a:prstGeom prst="rect">
            <a:avLst/>
          </a:prstGeom>
        </p:spPr>
        <p:txBody>
          <a:bodyPr wrap="square">
            <a:spAutoFit/>
          </a:bodyPr>
          <a:lstStyle/>
          <a:p>
            <a:pPr>
              <a:lnSpc>
                <a:spcPct val="150000"/>
              </a:lnSpc>
            </a:pPr>
            <a:r>
              <a:rPr lang="zh-CN" sz="1600" dirty="0">
                <a:latin typeface="微软雅黑" panose="020B0503020204020204" charset="-122"/>
                <a:ea typeface="微软雅黑" panose="020B0503020204020204" charset="-122"/>
              </a:rPr>
              <a:t>1.缺失值：空值</a:t>
            </a:r>
            <a:endParaRPr lang="zh-CN" sz="1600" dirty="0">
              <a:latin typeface="微软雅黑" panose="020B0503020204020204" charset="-122"/>
              <a:ea typeface="微软雅黑" panose="020B0503020204020204" charset="-122"/>
            </a:endParaRPr>
          </a:p>
          <a:p>
            <a:pPr>
              <a:lnSpc>
                <a:spcPct val="150000"/>
              </a:lnSpc>
            </a:pPr>
            <a:r>
              <a:rPr lang="zh-CN" sz="1600" dirty="0">
                <a:latin typeface="微软雅黑" panose="020B0503020204020204" charset="-122"/>
                <a:ea typeface="微软雅黑" panose="020B0503020204020204" charset="-122"/>
              </a:rPr>
              <a:t>处理：</a:t>
            </a:r>
            <a:r>
              <a:rPr lang="zh-CN" altLang="en-US" sz="1600" dirty="0">
                <a:latin typeface="微软雅黑" panose="020B0503020204020204" charset="-122"/>
                <a:ea typeface="微软雅黑" panose="020B0503020204020204" charset="-122"/>
                <a:sym typeface="+mn-ea"/>
              </a:rPr>
              <a:t>根据实际需要</a:t>
            </a:r>
            <a:r>
              <a:rPr lang="zh-CN" sz="1600" dirty="0">
                <a:latin typeface="微软雅黑" panose="020B0503020204020204" charset="-122"/>
                <a:ea typeface="微软雅黑" panose="020B0503020204020204" charset="-122"/>
              </a:rPr>
              <a:t>保留空缺、填写空值为</a:t>
            </a:r>
            <a:r>
              <a:rPr lang="en-US" altLang="zh-CN" sz="1600" dirty="0">
                <a:latin typeface="微软雅黑" panose="020B0503020204020204" charset="-122"/>
                <a:ea typeface="微软雅黑" panose="020B0503020204020204" charset="-122"/>
              </a:rPr>
              <a:t>“0”</a:t>
            </a:r>
            <a:r>
              <a:rPr lang="zh-CN" altLang="en-US" sz="1600" dirty="0">
                <a:latin typeface="微软雅黑" panose="020B0503020204020204" charset="-122"/>
                <a:ea typeface="微软雅黑" panose="020B0503020204020204" charset="-122"/>
              </a:rPr>
              <a:t>、</a:t>
            </a:r>
            <a:r>
              <a:rPr lang="zh-CN" sz="1600" dirty="0">
                <a:latin typeface="微软雅黑" panose="020B0503020204020204" charset="-122"/>
                <a:ea typeface="微软雅黑" panose="020B0503020204020204" charset="-122"/>
                <a:sym typeface="+mn-ea"/>
              </a:rPr>
              <a:t>填写空值为</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未知</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等</a:t>
            </a:r>
            <a:endParaRPr lang="zh-CN" altLang="en-US" sz="1600" dirty="0">
              <a:latin typeface="微软雅黑" panose="020B0503020204020204" charset="-122"/>
              <a:ea typeface="微软雅黑" panose="020B0503020204020204" charset="-122"/>
              <a:sym typeface="+mn-ea"/>
            </a:endParaRPr>
          </a:p>
          <a:p>
            <a:pPr>
              <a:lnSpc>
                <a:spcPct val="150000"/>
              </a:lnSpc>
            </a:pPr>
            <a:r>
              <a:rPr lang="en-US" altLang="zh-CN" sz="1600" dirty="0">
                <a:latin typeface="微软雅黑" panose="020B0503020204020204" charset="-122"/>
                <a:ea typeface="微软雅黑" panose="020B0503020204020204" charset="-122"/>
              </a:rPr>
              <a:t>2.</a:t>
            </a:r>
            <a:r>
              <a:rPr lang="zh-CN" sz="1600" dirty="0">
                <a:latin typeface="微软雅黑" panose="020B0503020204020204" charset="-122"/>
                <a:ea typeface="微软雅黑" panose="020B0503020204020204" charset="-122"/>
              </a:rPr>
              <a:t>格式内容</a:t>
            </a:r>
            <a:endParaRPr lang="zh-CN" sz="1600" dirty="0">
              <a:latin typeface="微软雅黑" panose="020B0503020204020204" charset="-122"/>
              <a:ea typeface="微软雅黑" panose="020B0503020204020204" charset="-122"/>
            </a:endParaRPr>
          </a:p>
          <a:p>
            <a:pPr>
              <a:lnSpc>
                <a:spcPct val="150000"/>
              </a:lnSpc>
            </a:pPr>
            <a:r>
              <a:rPr lang="zh-CN" sz="1600" dirty="0">
                <a:latin typeface="微软雅黑" panose="020B0503020204020204" charset="-122"/>
                <a:ea typeface="微软雅黑" panose="020B0503020204020204" charset="-122"/>
                <a:sym typeface="+mn-ea"/>
              </a:rPr>
              <a:t>处理：</a:t>
            </a:r>
            <a:r>
              <a:rPr lang="zh-CN" sz="1600" dirty="0">
                <a:latin typeface="微软雅黑" panose="020B0503020204020204" charset="-122"/>
                <a:ea typeface="微软雅黑" panose="020B0503020204020204" charset="-122"/>
              </a:rPr>
              <a:t>将所有数据处理成一致的格式</a:t>
            </a:r>
            <a:endParaRPr lang="zh-CN" sz="1600" dirty="0">
              <a:latin typeface="微软雅黑" panose="020B0503020204020204" charset="-122"/>
              <a:ea typeface="微软雅黑" panose="020B0503020204020204" charset="-122"/>
            </a:endParaRPr>
          </a:p>
          <a:p>
            <a:pPr>
              <a:lnSpc>
                <a:spcPct val="150000"/>
              </a:lnSpc>
            </a:pPr>
            <a:r>
              <a:rPr lang="en-US" altLang="zh-CN" sz="1600" dirty="0">
                <a:latin typeface="微软雅黑" panose="020B0503020204020204" charset="-122"/>
                <a:ea typeface="微软雅黑" panose="020B0503020204020204" charset="-122"/>
              </a:rPr>
              <a:t>3.逻辑错误</a:t>
            </a:r>
            <a:endParaRPr lang="en-US" altLang="zh-CN" sz="1600" dirty="0">
              <a:latin typeface="微软雅黑" panose="020B0503020204020204" charset="-122"/>
              <a:ea typeface="微软雅黑" panose="020B0503020204020204" charset="-122"/>
            </a:endParaRPr>
          </a:p>
          <a:p>
            <a:pPr>
              <a:lnSpc>
                <a:spcPct val="150000"/>
              </a:lnSpc>
            </a:pPr>
            <a:r>
              <a:rPr lang="zh-CN" sz="1600" dirty="0">
                <a:latin typeface="微软雅黑" panose="020B0503020204020204" charset="-122"/>
                <a:ea typeface="微软雅黑" panose="020B0503020204020204" charset="-122"/>
                <a:sym typeface="+mn-ea"/>
              </a:rPr>
              <a:t>处理：去除不合理值，修正矛盾内容</a:t>
            </a:r>
            <a:endParaRPr lang="zh-CN" sz="1600" dirty="0">
              <a:latin typeface="微软雅黑" panose="020B0503020204020204" charset="-122"/>
              <a:ea typeface="微软雅黑" panose="020B0503020204020204" charset="-122"/>
              <a:sym typeface="+mn-ea"/>
            </a:endParaRPr>
          </a:p>
          <a:p>
            <a:pPr>
              <a:lnSpc>
                <a:spcPct val="150000"/>
              </a:lnSpc>
            </a:pPr>
            <a:r>
              <a:rPr lang="en-US" altLang="zh-CN" sz="1600" dirty="0">
                <a:latin typeface="微软雅黑" panose="020B0503020204020204" charset="-122"/>
                <a:ea typeface="微软雅黑" panose="020B0503020204020204" charset="-122"/>
                <a:sym typeface="+mn-ea"/>
              </a:rPr>
              <a:t>4.重复数据</a:t>
            </a:r>
            <a:endParaRPr lang="en-US" altLang="zh-CN" sz="1600" dirty="0">
              <a:latin typeface="微软雅黑" panose="020B0503020204020204" charset="-122"/>
              <a:ea typeface="微软雅黑" panose="020B0503020204020204" charset="-122"/>
              <a:sym typeface="+mn-ea"/>
            </a:endParaRPr>
          </a:p>
          <a:p>
            <a:pPr>
              <a:lnSpc>
                <a:spcPct val="150000"/>
              </a:lnSpc>
            </a:pPr>
            <a:r>
              <a:rPr lang="zh-CN" sz="1600" dirty="0">
                <a:latin typeface="微软雅黑" panose="020B0503020204020204" charset="-122"/>
                <a:ea typeface="微软雅黑" panose="020B0503020204020204" charset="-122"/>
                <a:sym typeface="+mn-ea"/>
              </a:rPr>
              <a:t>处理：</a:t>
            </a:r>
            <a:r>
              <a:rPr lang="en-US" altLang="zh-CN" sz="1600" dirty="0">
                <a:latin typeface="微软雅黑" panose="020B0503020204020204" charset="-122"/>
                <a:ea typeface="微软雅黑" panose="020B0503020204020204" charset="-122"/>
                <a:sym typeface="+mn-ea"/>
              </a:rPr>
              <a:t>删除重复数据</a:t>
            </a:r>
            <a:endParaRPr lang="en-US" altLang="zh-CN" sz="1600" dirty="0">
              <a:latin typeface="微软雅黑" panose="020B0503020204020204" charset="-122"/>
              <a:ea typeface="微软雅黑" panose="020B0503020204020204" charset="-122"/>
              <a:sym typeface="+mn-ea"/>
            </a:endParaRPr>
          </a:p>
          <a:p>
            <a:pPr>
              <a:lnSpc>
                <a:spcPct val="150000"/>
              </a:lnSpc>
            </a:pPr>
            <a:r>
              <a:rPr lang="en-US" altLang="zh-CN" sz="1600" dirty="0">
                <a:latin typeface="微软雅黑" panose="020B0503020204020204" charset="-122"/>
                <a:ea typeface="微软雅黑" panose="020B0503020204020204" charset="-122"/>
                <a:sym typeface="+mn-ea"/>
              </a:rPr>
              <a:t>5.非需求性数据</a:t>
            </a:r>
            <a:endParaRPr lang="en-US" altLang="zh-CN" sz="1600" dirty="0">
              <a:latin typeface="微软雅黑" panose="020B0503020204020204" charset="-122"/>
              <a:ea typeface="微软雅黑" panose="020B0503020204020204" charset="-122"/>
              <a:sym typeface="+mn-ea"/>
            </a:endParaRPr>
          </a:p>
          <a:p>
            <a:pPr>
              <a:lnSpc>
                <a:spcPct val="150000"/>
              </a:lnSpc>
            </a:pPr>
            <a:r>
              <a:rPr lang="zh-CN" sz="1600" dirty="0">
                <a:latin typeface="微软雅黑" panose="020B0503020204020204" charset="-122"/>
                <a:ea typeface="微软雅黑" panose="020B0503020204020204" charset="-122"/>
                <a:sym typeface="+mn-ea"/>
              </a:rPr>
              <a:t>处理：</a:t>
            </a:r>
            <a:r>
              <a:rPr lang="en-US" altLang="zh-CN" sz="1600" dirty="0">
                <a:latin typeface="微软雅黑" panose="020B0503020204020204" charset="-122"/>
                <a:ea typeface="微软雅黑" panose="020B0503020204020204" charset="-122"/>
                <a:sym typeface="+mn-ea"/>
              </a:rPr>
              <a:t>在删除字段之前做好备份，以免误删字段找不回数据</a:t>
            </a:r>
            <a:endParaRPr lang="en-US" altLang="zh-CN" sz="1600"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4.</a:t>
            </a:r>
            <a:r>
              <a:rPr lang="zh-CN" altLang="en-US" sz="2700" b="1" dirty="0" smtClean="0">
                <a:solidFill>
                  <a:srgbClr val="936419"/>
                </a:solidFill>
                <a:latin typeface="微软雅黑" panose="020B0503020204020204" charset="-122"/>
                <a:ea typeface="微软雅黑" panose="020B0503020204020204" charset="-122"/>
                <a:sym typeface="+mn-ea"/>
              </a:rPr>
              <a:t>数据</a:t>
            </a:r>
            <a:r>
              <a:rPr lang="zh-CN" altLang="en-US" sz="2700" b="1" dirty="0" smtClean="0">
                <a:solidFill>
                  <a:srgbClr val="936419"/>
                </a:solidFill>
                <a:latin typeface="微软雅黑" panose="020B0503020204020204" charset="-122"/>
                <a:ea typeface="微软雅黑" panose="020B0503020204020204" charset="-122"/>
                <a:sym typeface="+mn-ea"/>
              </a:rPr>
              <a:t>清洗</a:t>
            </a:r>
            <a:r>
              <a:rPr lang="en-US" altLang="zh-CN" sz="2700" b="1" dirty="0" smtClean="0">
                <a:solidFill>
                  <a:srgbClr val="936419"/>
                </a:solidFill>
                <a:latin typeface="微软雅黑" panose="020B0503020204020204" charset="-122"/>
                <a:ea typeface="微软雅黑" panose="020B0503020204020204" charset="-122"/>
                <a:sym typeface="+mn-ea"/>
              </a:rPr>
              <a:t>——</a:t>
            </a:r>
            <a:r>
              <a:rPr lang="zh-CN" altLang="en-US" sz="1800" b="1" dirty="0" smtClean="0">
                <a:solidFill>
                  <a:srgbClr val="936419"/>
                </a:solidFill>
                <a:latin typeface="微软雅黑" panose="020B0503020204020204" charset="-122"/>
                <a:ea typeface="微软雅黑" panose="020B0503020204020204" charset="-122"/>
                <a:sym typeface="+mn-ea"/>
              </a:rPr>
              <a:t>清洗方法</a:t>
            </a:r>
            <a:endParaRPr lang="zh-CN" altLang="en-US" sz="1800" b="1" dirty="0" smtClean="0">
              <a:solidFill>
                <a:srgbClr val="936419"/>
              </a:solidFill>
              <a:latin typeface="微软雅黑" panose="020B0503020204020204" charset="-122"/>
              <a:ea typeface="微软雅黑" panose="020B0503020204020204" charset="-122"/>
              <a:sym typeface="+mn-ea"/>
            </a:endParaRPr>
          </a:p>
        </p:txBody>
      </p:sp>
      <p:pic>
        <p:nvPicPr>
          <p:cNvPr id="1832665386" name="图片 1832665386"/>
          <p:cNvPicPr>
            <a:picLocks noChangeAspect="1"/>
          </p:cNvPicPr>
          <p:nvPr>
            <p:custDataLst>
              <p:tags r:id="rId2"/>
            </p:custDataLst>
          </p:nvPr>
        </p:nvPicPr>
        <p:blipFill>
          <a:blip r:embed="rId3"/>
          <a:stretch>
            <a:fillRect/>
          </a:stretch>
        </p:blipFill>
        <p:spPr>
          <a:xfrm>
            <a:off x="739140" y="1347470"/>
            <a:ext cx="7521575" cy="3589020"/>
          </a:xfrm>
          <a:prstGeom prst="rect">
            <a:avLst/>
          </a:prstGeom>
          <a:noFill/>
          <a:ln>
            <a:noFill/>
          </a:ln>
        </p:spPr>
      </p:pic>
      <p:sp>
        <p:nvSpPr>
          <p:cNvPr id="4" name="矩形 3"/>
          <p:cNvSpPr/>
          <p:nvPr>
            <p:custDataLst>
              <p:tags r:id="rId4"/>
            </p:custDataLst>
          </p:nvPr>
        </p:nvSpPr>
        <p:spPr>
          <a:xfrm>
            <a:off x="755650" y="699135"/>
            <a:ext cx="7238365" cy="506730"/>
          </a:xfrm>
          <a:prstGeom prst="rect">
            <a:avLst/>
          </a:prstGeom>
        </p:spPr>
        <p:txBody>
          <a:bodyPr wrap="square">
            <a:spAutoFit/>
          </a:bodyPr>
          <a:lstStyle/>
          <a:p>
            <a:pPr>
              <a:lnSpc>
                <a:spcPct val="150000"/>
              </a:lnSpc>
            </a:pPr>
            <a:r>
              <a:rPr lang="zh-CN" altLang="en-US" b="1" dirty="0">
                <a:solidFill>
                  <a:schemeClr val="accent1">
                    <a:lumMod val="75000"/>
                  </a:schemeClr>
                </a:solidFill>
                <a:latin typeface="微软雅黑" panose="020B0503020204020204" charset="-122"/>
                <a:ea typeface="微软雅黑" panose="020B0503020204020204" charset="-122"/>
              </a:rPr>
              <a:t>实操：利用全局清洗工具进行清洗空格、特殊字符清洗</a:t>
            </a:r>
            <a:endParaRPr lang="zh-CN" altLang="en-US" b="1" dirty="0">
              <a:solidFill>
                <a:schemeClr val="accent1">
                  <a:lumMod val="7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标题 5"/>
          <p:cNvSpPr>
            <a:spLocks noGrp="1"/>
          </p:cNvSpPr>
          <p:nvPr>
            <p:custDataLst>
              <p:tags r:id="rId1"/>
            </p:custDataLst>
          </p:nvPr>
        </p:nvSpPr>
        <p:spPr>
          <a:xfrm>
            <a:off x="827405" y="116205"/>
            <a:ext cx="6688455" cy="549275"/>
          </a:xfrm>
          <a:prstGeom prst="rect">
            <a:avLst/>
          </a:prstGeom>
        </p:spPr>
        <p:txBody>
          <a:bodyPr vert="horz" lIns="91440" tIns="45720" rIns="91440" bIns="45720" rtlCol="0"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4.</a:t>
            </a:r>
            <a:r>
              <a:rPr lang="zh-CN" altLang="en-US" sz="2700" b="1" dirty="0" smtClean="0">
                <a:solidFill>
                  <a:srgbClr val="936419"/>
                </a:solidFill>
                <a:latin typeface="微软雅黑" panose="020B0503020204020204" charset="-122"/>
                <a:ea typeface="微软雅黑" panose="020B0503020204020204" charset="-122"/>
                <a:sym typeface="+mn-ea"/>
              </a:rPr>
              <a:t>数据</a:t>
            </a:r>
            <a:r>
              <a:rPr lang="zh-CN" altLang="en-US" sz="2700" b="1" dirty="0" smtClean="0">
                <a:solidFill>
                  <a:srgbClr val="936419"/>
                </a:solidFill>
                <a:latin typeface="微软雅黑" panose="020B0503020204020204" charset="-122"/>
                <a:ea typeface="微软雅黑" panose="020B0503020204020204" charset="-122"/>
                <a:sym typeface="+mn-ea"/>
              </a:rPr>
              <a:t>清洗</a:t>
            </a:r>
            <a:r>
              <a:rPr lang="en-US" altLang="zh-CN" sz="2700" b="1" dirty="0" smtClean="0">
                <a:solidFill>
                  <a:srgbClr val="936419"/>
                </a:solidFill>
                <a:latin typeface="微软雅黑" panose="020B0503020204020204" charset="-122"/>
                <a:ea typeface="微软雅黑" panose="020B0503020204020204" charset="-122"/>
                <a:sym typeface="+mn-ea"/>
              </a:rPr>
              <a:t>——</a:t>
            </a:r>
            <a:r>
              <a:rPr lang="zh-CN" altLang="en-US" sz="1800" b="1" dirty="0" smtClean="0">
                <a:solidFill>
                  <a:srgbClr val="936419"/>
                </a:solidFill>
                <a:latin typeface="微软雅黑" panose="020B0503020204020204" charset="-122"/>
                <a:ea typeface="微软雅黑" panose="020B0503020204020204" charset="-122"/>
                <a:sym typeface="+mn-ea"/>
              </a:rPr>
              <a:t>清洗方法</a:t>
            </a:r>
            <a:endParaRPr lang="zh-CN" altLang="en-US" sz="1800" b="1" dirty="0" smtClean="0">
              <a:solidFill>
                <a:srgbClr val="936419"/>
              </a:solidFill>
              <a:latin typeface="微软雅黑" panose="020B0503020204020204" charset="-122"/>
              <a:ea typeface="微软雅黑" panose="020B0503020204020204" charset="-122"/>
              <a:sym typeface="+mn-ea"/>
            </a:endParaRPr>
          </a:p>
        </p:txBody>
      </p:sp>
      <p:sp>
        <p:nvSpPr>
          <p:cNvPr id="4" name="矩形 3"/>
          <p:cNvSpPr/>
          <p:nvPr>
            <p:custDataLst>
              <p:tags r:id="rId2"/>
            </p:custDataLst>
          </p:nvPr>
        </p:nvSpPr>
        <p:spPr>
          <a:xfrm>
            <a:off x="755650" y="699135"/>
            <a:ext cx="7238365" cy="506730"/>
          </a:xfrm>
          <a:prstGeom prst="rect">
            <a:avLst/>
          </a:prstGeom>
        </p:spPr>
        <p:txBody>
          <a:bodyPr wrap="square">
            <a:spAutoFit/>
          </a:bodyPr>
          <a:lstStyle/>
          <a:p>
            <a:pPr>
              <a:lnSpc>
                <a:spcPct val="150000"/>
              </a:lnSpc>
            </a:pPr>
            <a:r>
              <a:rPr lang="zh-CN" altLang="en-US" b="1" dirty="0">
                <a:solidFill>
                  <a:schemeClr val="accent1">
                    <a:lumMod val="75000"/>
                  </a:schemeClr>
                </a:solidFill>
                <a:latin typeface="微软雅黑" panose="020B0503020204020204" charset="-122"/>
                <a:ea typeface="微软雅黑" panose="020B0503020204020204" charset="-122"/>
              </a:rPr>
              <a:t>实操：利用</a:t>
            </a:r>
            <a:r>
              <a:rPr lang="en-US" altLang="zh-CN" b="1" dirty="0">
                <a:solidFill>
                  <a:schemeClr val="accent1">
                    <a:lumMod val="75000"/>
                  </a:schemeClr>
                </a:solidFill>
                <a:latin typeface="微软雅黑" panose="020B0503020204020204" charset="-122"/>
                <a:ea typeface="微软雅黑" panose="020B0503020204020204" charset="-122"/>
              </a:rPr>
              <a:t>python</a:t>
            </a:r>
            <a:r>
              <a:rPr lang="zh-CN" altLang="en-US" b="1" dirty="0">
                <a:solidFill>
                  <a:schemeClr val="accent1">
                    <a:lumMod val="75000"/>
                  </a:schemeClr>
                </a:solidFill>
                <a:latin typeface="微软雅黑" panose="020B0503020204020204" charset="-122"/>
                <a:ea typeface="微软雅黑" panose="020B0503020204020204" charset="-122"/>
              </a:rPr>
              <a:t>库进行清洗“空格”、“-”</a:t>
            </a:r>
            <a:endParaRPr lang="zh-CN" altLang="en-US" b="1" dirty="0">
              <a:solidFill>
                <a:schemeClr val="accent1">
                  <a:lumMod val="75000"/>
                </a:schemeClr>
              </a:solidFill>
              <a:latin typeface="微软雅黑" panose="020B0503020204020204" charset="-122"/>
              <a:ea typeface="微软雅黑" panose="020B0503020204020204" charset="-122"/>
            </a:endParaRPr>
          </a:p>
        </p:txBody>
      </p:sp>
      <p:pic>
        <p:nvPicPr>
          <p:cNvPr id="1883504015" name="图片 1883504015"/>
          <p:cNvPicPr>
            <a:picLocks noChangeAspect="1"/>
          </p:cNvPicPr>
          <p:nvPr>
            <p:custDataLst>
              <p:tags r:id="rId3"/>
            </p:custDataLst>
          </p:nvPr>
        </p:nvPicPr>
        <p:blipFill>
          <a:blip r:embed="rId4"/>
          <a:stretch>
            <a:fillRect/>
          </a:stretch>
        </p:blipFill>
        <p:spPr>
          <a:xfrm>
            <a:off x="1187450" y="1267460"/>
            <a:ext cx="5834380" cy="359156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2"/>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3"/>
            <a:stretch>
              <a:fillRect/>
            </a:stretch>
          </p:blipFill>
          <p:spPr>
            <a:xfrm>
              <a:off x="5952" y="1763"/>
              <a:ext cx="2722" cy="2026"/>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en-US" altLang="zh-CN" sz="2700" b="1" dirty="0" smtClean="0">
                <a:solidFill>
                  <a:srgbClr val="936419"/>
                </a:solidFill>
                <a:latin typeface="微软雅黑" panose="020B0503020204020204" charset="-122"/>
                <a:ea typeface="微软雅黑" panose="020B0503020204020204" charset="-122"/>
                <a:cs typeface="+mn-cs"/>
                <a:sym typeface="+mn-ea"/>
              </a:rPr>
              <a:t>1.</a:t>
            </a:r>
            <a:r>
              <a:rPr lang="zh-CN" altLang="en-US" sz="2700" b="1" dirty="0" smtClean="0">
                <a:solidFill>
                  <a:srgbClr val="936419"/>
                </a:solidFill>
                <a:latin typeface="微软雅黑" panose="020B0503020204020204" charset="-122"/>
                <a:ea typeface="微软雅黑" panose="020B0503020204020204" charset="-122"/>
                <a:cs typeface="+mn-cs"/>
                <a:sym typeface="+mn-ea"/>
              </a:rPr>
              <a:t>大</a:t>
            </a:r>
            <a:r>
              <a:rPr lang="zh-CN" altLang="en-US" sz="2700" b="1" dirty="0">
                <a:solidFill>
                  <a:srgbClr val="936419"/>
                </a:solidFill>
                <a:latin typeface="微软雅黑" panose="020B0503020204020204" charset="-122"/>
                <a:ea typeface="微软雅黑" panose="020B0503020204020204" charset="-122"/>
                <a:cs typeface="+mn-cs"/>
                <a:sym typeface="+mn-ea"/>
              </a:rPr>
              <a:t>数据分析流程概述</a:t>
            </a:r>
            <a:endParaRPr lang="zh-CN" altLang="en-US" sz="2700" b="1" dirty="0">
              <a:solidFill>
                <a:srgbClr val="936419"/>
              </a:solidFill>
              <a:latin typeface="微软雅黑" panose="020B0503020204020204" charset="-122"/>
              <a:ea typeface="微软雅黑" panose="020B0503020204020204" charset="-122"/>
              <a:cs typeface="+mn-cs"/>
              <a:sym typeface="+mn-ea"/>
            </a:endParaRPr>
          </a:p>
        </p:txBody>
      </p:sp>
      <p:sp>
        <p:nvSpPr>
          <p:cNvPr id="8" name="文本框 7"/>
          <p:cNvSpPr txBox="1"/>
          <p:nvPr/>
        </p:nvSpPr>
        <p:spPr>
          <a:xfrm>
            <a:off x="827405" y="1275715"/>
            <a:ext cx="7871460" cy="1384995"/>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提问导入：</a:t>
            </a:r>
            <a:endParaRPr lang="zh-CN" sz="2000" b="1" dirty="0">
              <a:solidFill>
                <a:schemeClr val="accent6"/>
              </a:solidFill>
              <a:latin typeface="微软雅黑" panose="020B0503020204020204" charset="-122"/>
              <a:ea typeface="微软雅黑" panose="020B0503020204020204" charset="-122"/>
              <a:sym typeface="+mn-ea"/>
            </a:endParaRPr>
          </a:p>
          <a:p>
            <a:pPr>
              <a:lnSpc>
                <a:spcPct val="150000"/>
              </a:lnSpc>
            </a:pPr>
            <a:r>
              <a:rPr lang="zh-CN" altLang="en-US" dirty="0">
                <a:latin typeface="微软雅黑" panose="020B0503020204020204" charset="-122"/>
                <a:ea typeface="微软雅黑" panose="020B0503020204020204" charset="-122"/>
                <a:sym typeface="+mn-ea"/>
              </a:rPr>
              <a:t>大数据分析的几个步骤顺序是怎么样的</a:t>
            </a:r>
            <a:r>
              <a:rPr lang="zh-CN" altLang="en-US" dirty="0" smtClean="0">
                <a:latin typeface="微软雅黑" panose="020B0503020204020204" charset="-122"/>
                <a:ea typeface="微软雅黑" panose="020B0503020204020204" charset="-122"/>
                <a:sym typeface="+mn-ea"/>
              </a:rPr>
              <a:t>？</a:t>
            </a:r>
            <a:endParaRPr lang="en-US" altLang="zh-CN" dirty="0" smtClean="0">
              <a:latin typeface="微软雅黑" panose="020B0503020204020204" charset="-122"/>
              <a:ea typeface="微软雅黑" panose="020B0503020204020204" charset="-122"/>
              <a:sym typeface="+mn-ea"/>
            </a:endParaRPr>
          </a:p>
          <a:p>
            <a:pPr>
              <a:lnSpc>
                <a:spcPct val="150000"/>
              </a:lnSpc>
            </a:pPr>
            <a:r>
              <a:rPr lang="zh-CN" altLang="en-US" dirty="0" smtClean="0">
                <a:latin typeface="微软雅黑" panose="020B0503020204020204" charset="-122"/>
                <a:ea typeface="微软雅黑" panose="020B0503020204020204" charset="-122"/>
                <a:sym typeface="+mn-ea"/>
              </a:rPr>
              <a:t>按你所认为的顺序排列以下步骤。</a:t>
            </a:r>
            <a:endParaRPr dirty="0">
              <a:latin typeface="微软雅黑" panose="020B0503020204020204" charset="-122"/>
              <a:ea typeface="微软雅黑" panose="020B0503020204020204" charset="-122"/>
              <a:sym typeface="+mn-ea"/>
            </a:endParaRPr>
          </a:p>
        </p:txBody>
      </p:sp>
      <p:pic>
        <p:nvPicPr>
          <p:cNvPr id="10" name="图片 9" descr="51miz-E966291-4B0A7394"/>
          <p:cNvPicPr>
            <a:picLocks noChangeAspect="1"/>
          </p:cNvPicPr>
          <p:nvPr/>
        </p:nvPicPr>
        <p:blipFill>
          <a:blip r:embed="rId1"/>
          <a:stretch>
            <a:fillRect/>
          </a:stretch>
        </p:blipFill>
        <p:spPr>
          <a:xfrm>
            <a:off x="5652135" y="1808480"/>
            <a:ext cx="2579370" cy="2579370"/>
          </a:xfrm>
          <a:prstGeom prst="rect">
            <a:avLst/>
          </a:prstGeom>
        </p:spPr>
      </p:pic>
      <p:sp>
        <p:nvSpPr>
          <p:cNvPr id="2" name="剪去同侧角的矩形 1"/>
          <p:cNvSpPr/>
          <p:nvPr/>
        </p:nvSpPr>
        <p:spPr>
          <a:xfrm>
            <a:off x="971600" y="2895755"/>
            <a:ext cx="864096" cy="360040"/>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charset="-122"/>
                <a:ea typeface="微软雅黑" panose="020B0503020204020204" charset="-122"/>
              </a:rPr>
              <a:t>数据分析</a:t>
            </a:r>
            <a:endParaRPr lang="zh-CN" altLang="en-US" sz="1200" dirty="0">
              <a:solidFill>
                <a:schemeClr val="tx1"/>
              </a:solidFill>
              <a:latin typeface="微软雅黑" panose="020B0503020204020204" charset="-122"/>
              <a:ea typeface="微软雅黑" panose="020B0503020204020204" charset="-122"/>
            </a:endParaRPr>
          </a:p>
        </p:txBody>
      </p:sp>
      <p:sp>
        <p:nvSpPr>
          <p:cNvPr id="11" name="剪去同侧角的矩形 10"/>
          <p:cNvSpPr/>
          <p:nvPr/>
        </p:nvSpPr>
        <p:spPr>
          <a:xfrm>
            <a:off x="1691680" y="3596630"/>
            <a:ext cx="864096" cy="360040"/>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charset="-122"/>
                <a:ea typeface="微软雅黑" panose="020B0503020204020204" charset="-122"/>
              </a:rPr>
              <a:t>数据清洗</a:t>
            </a:r>
            <a:endParaRPr lang="zh-CN" altLang="en-US" sz="1200" dirty="0">
              <a:solidFill>
                <a:schemeClr val="tx1"/>
              </a:solidFill>
              <a:latin typeface="微软雅黑" panose="020B0503020204020204" charset="-122"/>
              <a:ea typeface="微软雅黑" panose="020B0503020204020204" charset="-122"/>
            </a:endParaRPr>
          </a:p>
        </p:txBody>
      </p:sp>
      <p:sp>
        <p:nvSpPr>
          <p:cNvPr id="12" name="剪去同侧角的矩形 11"/>
          <p:cNvSpPr/>
          <p:nvPr/>
        </p:nvSpPr>
        <p:spPr>
          <a:xfrm>
            <a:off x="2466646" y="2895755"/>
            <a:ext cx="864096" cy="360040"/>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charset="-122"/>
                <a:ea typeface="微软雅黑" panose="020B0503020204020204" charset="-122"/>
              </a:rPr>
              <a:t>数据采集</a:t>
            </a:r>
            <a:endParaRPr lang="zh-CN" altLang="en-US" sz="1200" dirty="0">
              <a:solidFill>
                <a:schemeClr val="tx1"/>
              </a:solidFill>
              <a:latin typeface="微软雅黑" panose="020B0503020204020204" charset="-122"/>
              <a:ea typeface="微软雅黑" panose="020B0503020204020204" charset="-122"/>
            </a:endParaRPr>
          </a:p>
        </p:txBody>
      </p:sp>
      <p:sp>
        <p:nvSpPr>
          <p:cNvPr id="13" name="剪去同侧角的矩形 12"/>
          <p:cNvSpPr/>
          <p:nvPr/>
        </p:nvSpPr>
        <p:spPr>
          <a:xfrm>
            <a:off x="3203848" y="3596630"/>
            <a:ext cx="1008112" cy="360040"/>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charset="-122"/>
                <a:ea typeface="微软雅黑" panose="020B0503020204020204" charset="-122"/>
              </a:rPr>
              <a:t>数据可视化</a:t>
            </a:r>
            <a:endParaRPr lang="zh-CN" altLang="en-US" sz="1200" dirty="0">
              <a:solidFill>
                <a:schemeClr val="tx1"/>
              </a:solidFill>
              <a:latin typeface="微软雅黑" panose="020B0503020204020204" charset="-122"/>
              <a:ea typeface="微软雅黑" panose="020B0503020204020204" charset="-122"/>
            </a:endParaRPr>
          </a:p>
        </p:txBody>
      </p:sp>
      <p:sp>
        <p:nvSpPr>
          <p:cNvPr id="14" name="剪去同侧角的矩形 13"/>
          <p:cNvSpPr/>
          <p:nvPr/>
        </p:nvSpPr>
        <p:spPr>
          <a:xfrm>
            <a:off x="3961691" y="2895755"/>
            <a:ext cx="864096" cy="360040"/>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charset="-122"/>
                <a:ea typeface="微软雅黑" panose="020B0503020204020204" charset="-122"/>
              </a:rPr>
              <a:t>报告发布</a:t>
            </a:r>
            <a:endParaRPr lang="zh-CN" altLang="en-US" sz="1200" dirty="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1384995"/>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课堂讨论：</a:t>
            </a:r>
            <a:endParaRPr lang="zh-CN" sz="2000" dirty="0">
              <a:solidFill>
                <a:schemeClr val="accent6"/>
              </a:solidFill>
              <a:latin typeface="微软雅黑" panose="020B0503020204020204" charset="-122"/>
              <a:ea typeface="微软雅黑" panose="020B0503020204020204" charset="-122"/>
              <a:sym typeface="+mn-ea"/>
            </a:endParaRPr>
          </a:p>
          <a:p>
            <a:pPr lvl="0">
              <a:lnSpc>
                <a:spcPct val="150000"/>
              </a:lnSpc>
            </a:pPr>
            <a:r>
              <a:rPr lang="zh-CN" altLang="zh-CN" dirty="0">
                <a:latin typeface="微软雅黑" panose="020B0503020204020204" charset="-122"/>
                <a:ea typeface="微软雅黑" panose="020B0503020204020204" charset="-122"/>
              </a:rPr>
              <a:t>你平时如何收集数据？如何判断你收集的数据是准确的？你平时处理数据的工具是什么</a:t>
            </a:r>
            <a:r>
              <a:rPr lang="zh-CN" altLang="zh-CN" dirty="0" smtClean="0">
                <a:latin typeface="微软雅黑" panose="020B0503020204020204" charset="-122"/>
                <a:ea typeface="微软雅黑" panose="020B0503020204020204" charset="-122"/>
              </a:rPr>
              <a:t>？</a:t>
            </a:r>
            <a:endParaRPr lang="zh-CN" altLang="zh-CN"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2628265" y="2571750"/>
            <a:ext cx="3640455" cy="2275840"/>
          </a:xfrm>
          <a:prstGeom prst="rect">
            <a:avLst/>
          </a:prstGeom>
        </p:spPr>
      </p:pic>
      <p:sp>
        <p:nvSpPr>
          <p:cNvPr id="5" name="标题 5"/>
          <p:cNvSpPr>
            <a:spLocks noGrp="1"/>
          </p:cNvSpPr>
          <p:nvPr>
            <p:custDataLst>
              <p:tags r:id="rId2"/>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1.</a:t>
            </a:r>
            <a:r>
              <a:rPr lang="zh-CN" altLang="en-US" sz="2700" b="1" dirty="0" smtClean="0">
                <a:solidFill>
                  <a:srgbClr val="936419"/>
                </a:solidFill>
                <a:latin typeface="微软雅黑" panose="020B0503020204020204" charset="-122"/>
                <a:ea typeface="微软雅黑" panose="020B0503020204020204" charset="-122"/>
                <a:cs typeface="+mn-cs"/>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数据分析流程概述</a:t>
            </a:r>
            <a:endParaRPr lang="zh-CN" altLang="en-US"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8" name="文本框 7"/>
          <p:cNvSpPr txBox="1"/>
          <p:nvPr/>
        </p:nvSpPr>
        <p:spPr>
          <a:xfrm>
            <a:off x="899160" y="627534"/>
            <a:ext cx="7871460" cy="1384995"/>
          </a:xfrm>
          <a:prstGeom prst="rect">
            <a:avLst/>
          </a:prstGeom>
          <a:noFill/>
        </p:spPr>
        <p:txBody>
          <a:bodyPr wrap="square" rtlCol="0" anchor="t">
            <a:spAutoFit/>
          </a:bodyPr>
          <a:lstStyle/>
          <a:p>
            <a:pPr algn="l">
              <a:lnSpc>
                <a:spcPct val="150000"/>
              </a:lnSpc>
            </a:pPr>
            <a:r>
              <a:rPr lang="zh-CN" altLang="en-US" sz="2000" b="1" dirty="0" smtClean="0">
                <a:solidFill>
                  <a:schemeClr val="accent6"/>
                </a:solidFill>
                <a:latin typeface="微软雅黑" panose="020B0503020204020204" charset="-122"/>
                <a:ea typeface="微软雅黑" panose="020B0503020204020204" charset="-122"/>
                <a:sym typeface="+mn-ea"/>
              </a:rPr>
              <a:t>大数据分析目的 </a:t>
            </a:r>
            <a:endParaRPr lang="zh-CN" sz="2000" dirty="0">
              <a:solidFill>
                <a:schemeClr val="accent6"/>
              </a:solidFill>
              <a:latin typeface="微软雅黑" panose="020B0503020204020204" charset="-122"/>
              <a:ea typeface="微软雅黑" panose="020B0503020204020204" charset="-122"/>
              <a:sym typeface="+mn-ea"/>
            </a:endParaRPr>
          </a:p>
          <a:p>
            <a:pPr lvl="0">
              <a:lnSpc>
                <a:spcPct val="150000"/>
              </a:lnSpc>
            </a:pPr>
            <a:r>
              <a:rPr lang="zh-CN" altLang="en-US" dirty="0">
                <a:latin typeface="微软雅黑" panose="020B0503020204020204" charset="-122"/>
                <a:ea typeface="微软雅黑" panose="020B0503020204020204" charset="-122"/>
              </a:rPr>
              <a:t>数据分析首先思考，为什么要开展数据分析，通过这次数据分析要解决什么问题</a:t>
            </a:r>
            <a:r>
              <a:rPr lang="zh-CN" altLang="en-US" dirty="0" smtClean="0">
                <a:latin typeface="微软雅黑" panose="020B0503020204020204" charset="-122"/>
                <a:ea typeface="微软雅黑" panose="020B0503020204020204" charset="-122"/>
              </a:rPr>
              <a:t>？</a:t>
            </a:r>
            <a:endParaRPr lang="zh-CN" altLang="zh-CN" dirty="0">
              <a:latin typeface="微软雅黑" panose="020B0503020204020204" charset="-122"/>
              <a:ea typeface="微软雅黑" panose="020B0503020204020204" charset="-122"/>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1.</a:t>
            </a:r>
            <a:r>
              <a:rPr lang="zh-CN" altLang="en-US" sz="2700" b="1" dirty="0" smtClean="0">
                <a:solidFill>
                  <a:srgbClr val="936419"/>
                </a:solidFill>
                <a:latin typeface="微软雅黑" panose="020B0503020204020204" charset="-122"/>
                <a:ea typeface="微软雅黑" panose="020B0503020204020204" charset="-122"/>
                <a:cs typeface="+mn-cs"/>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数据分析流程概述</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2" name="矩形 1"/>
          <p:cNvSpPr/>
          <p:nvPr/>
        </p:nvSpPr>
        <p:spPr>
          <a:xfrm>
            <a:off x="1043608" y="2211710"/>
            <a:ext cx="4680520" cy="8640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smtClean="0">
                <a:solidFill>
                  <a:schemeClr val="tx1"/>
                </a:solidFill>
                <a:latin typeface="微软雅黑" panose="020B0503020204020204" charset="-122"/>
                <a:ea typeface="微软雅黑" panose="020B0503020204020204" charset="-122"/>
              </a:rPr>
              <a:t>收集金融产品销售数据：销售时间、数量、金额、频率、最大和最小销售量等</a:t>
            </a:r>
            <a:endParaRPr lang="zh-CN" altLang="en-US" sz="1600" dirty="0">
              <a:solidFill>
                <a:schemeClr val="tx1"/>
              </a:solidFill>
              <a:latin typeface="微软雅黑" panose="020B0503020204020204" charset="-122"/>
              <a:ea typeface="微软雅黑" panose="020B0503020204020204" charset="-122"/>
            </a:endParaRPr>
          </a:p>
        </p:txBody>
      </p:sp>
      <p:sp>
        <p:nvSpPr>
          <p:cNvPr id="11" name="矩形 10"/>
          <p:cNvSpPr/>
          <p:nvPr/>
        </p:nvSpPr>
        <p:spPr>
          <a:xfrm>
            <a:off x="5724128" y="2197326"/>
            <a:ext cx="2088232" cy="878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charset="-122"/>
                <a:ea typeface="微软雅黑" panose="020B0503020204020204" charset="-122"/>
              </a:rPr>
              <a:t>优化产品设计</a:t>
            </a:r>
            <a:endParaRPr lang="zh-CN" altLang="en-US" sz="1600" dirty="0">
              <a:solidFill>
                <a:schemeClr val="tx1"/>
              </a:solidFill>
              <a:latin typeface="微软雅黑" panose="020B0503020204020204" charset="-122"/>
              <a:ea typeface="微软雅黑" panose="020B0503020204020204" charset="-122"/>
            </a:endParaRPr>
          </a:p>
        </p:txBody>
      </p:sp>
      <p:sp>
        <p:nvSpPr>
          <p:cNvPr id="13" name="矩形 12"/>
          <p:cNvSpPr/>
          <p:nvPr/>
        </p:nvSpPr>
        <p:spPr>
          <a:xfrm>
            <a:off x="1043608" y="3291830"/>
            <a:ext cx="4680520" cy="8640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smtClean="0">
                <a:solidFill>
                  <a:schemeClr val="tx1"/>
                </a:solidFill>
                <a:latin typeface="微软雅黑" panose="020B0503020204020204" charset="-122"/>
                <a:ea typeface="微软雅黑" panose="020B0503020204020204" charset="-122"/>
              </a:rPr>
              <a:t>收集客户数据：基础信息、产品浏览时间点、产品信息关注点、产品购买频率、数量金额等</a:t>
            </a:r>
            <a:endParaRPr lang="zh-CN" altLang="en-US" sz="1600" dirty="0">
              <a:solidFill>
                <a:schemeClr val="tx1"/>
              </a:solidFill>
              <a:latin typeface="微软雅黑" panose="020B0503020204020204" charset="-122"/>
              <a:ea typeface="微软雅黑" panose="020B0503020204020204" charset="-122"/>
            </a:endParaRPr>
          </a:p>
        </p:txBody>
      </p:sp>
      <p:sp>
        <p:nvSpPr>
          <p:cNvPr id="14" name="矩形 13"/>
          <p:cNvSpPr/>
          <p:nvPr/>
        </p:nvSpPr>
        <p:spPr>
          <a:xfrm>
            <a:off x="5724128" y="3277446"/>
            <a:ext cx="2088232" cy="878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charset="-122"/>
                <a:ea typeface="微软雅黑" panose="020B0503020204020204" charset="-122"/>
              </a:rPr>
              <a:t>客户精准营销</a:t>
            </a:r>
            <a:endParaRPr lang="zh-CN" altLang="en-US" sz="1600" dirty="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160" y="2067694"/>
            <a:ext cx="7273240" cy="1728192"/>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8" name="文本框 7"/>
          <p:cNvSpPr txBox="1"/>
          <p:nvPr/>
        </p:nvSpPr>
        <p:spPr>
          <a:xfrm>
            <a:off x="899160" y="627534"/>
            <a:ext cx="7871460" cy="969496"/>
          </a:xfrm>
          <a:prstGeom prst="rect">
            <a:avLst/>
          </a:prstGeom>
          <a:noFill/>
        </p:spPr>
        <p:txBody>
          <a:bodyPr wrap="square" rtlCol="0" anchor="t">
            <a:spAutoFit/>
          </a:bodyPr>
          <a:lstStyle/>
          <a:p>
            <a:pPr algn="l">
              <a:lnSpc>
                <a:spcPct val="150000"/>
              </a:lnSpc>
            </a:pPr>
            <a:r>
              <a:rPr lang="zh-CN" altLang="en-US" sz="2000" b="1" dirty="0" smtClean="0">
                <a:solidFill>
                  <a:schemeClr val="accent6"/>
                </a:solidFill>
                <a:latin typeface="微软雅黑" panose="020B0503020204020204" charset="-122"/>
                <a:ea typeface="微软雅黑" panose="020B0503020204020204" charset="-122"/>
                <a:sym typeface="+mn-ea"/>
              </a:rPr>
              <a:t>大数据分析目的 </a:t>
            </a:r>
            <a:endParaRPr lang="zh-CN" sz="2000" dirty="0">
              <a:solidFill>
                <a:schemeClr val="accent6"/>
              </a:solidFill>
              <a:latin typeface="微软雅黑" panose="020B0503020204020204" charset="-122"/>
              <a:ea typeface="微软雅黑" panose="020B0503020204020204" charset="-122"/>
              <a:sym typeface="+mn-ea"/>
            </a:endParaRPr>
          </a:p>
          <a:p>
            <a:pPr lvl="0">
              <a:lnSpc>
                <a:spcPct val="150000"/>
              </a:lnSpc>
            </a:pPr>
            <a:r>
              <a:rPr lang="zh-CN" altLang="en-US" dirty="0">
                <a:latin typeface="微软雅黑" panose="020B0503020204020204" charset="-122"/>
                <a:ea typeface="微软雅黑" panose="020B0503020204020204" charset="-122"/>
              </a:rPr>
              <a:t>大数据分析主要有三个目的：总结规律、优化现状、预测未来。</a:t>
            </a:r>
            <a:endParaRPr lang="zh-CN" altLang="zh-CN" dirty="0">
              <a:latin typeface="微软雅黑" panose="020B0503020204020204" charset="-122"/>
              <a:ea typeface="微软雅黑" panose="020B0503020204020204" charset="-122"/>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1.</a:t>
            </a:r>
            <a:r>
              <a:rPr lang="zh-CN" altLang="en-US" sz="2700" b="1" dirty="0" smtClean="0">
                <a:solidFill>
                  <a:srgbClr val="936419"/>
                </a:solidFill>
                <a:latin typeface="微软雅黑" panose="020B0503020204020204" charset="-122"/>
                <a:ea typeface="微软雅黑" panose="020B0503020204020204" charset="-122"/>
                <a:cs typeface="+mn-cs"/>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数据分析流程概述</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11" name="矩形 10"/>
          <p:cNvSpPr/>
          <p:nvPr/>
        </p:nvSpPr>
        <p:spPr>
          <a:xfrm>
            <a:off x="1115616" y="2701383"/>
            <a:ext cx="2088232" cy="878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latin typeface="微软雅黑" panose="020B0503020204020204" charset="-122"/>
                <a:ea typeface="微软雅黑" panose="020B0503020204020204" charset="-122"/>
              </a:rPr>
              <a:t>精准营销</a:t>
            </a:r>
            <a:endParaRPr lang="zh-CN" altLang="en-US" sz="1600" dirty="0">
              <a:solidFill>
                <a:schemeClr val="tx1"/>
              </a:solidFill>
              <a:latin typeface="微软雅黑" panose="020B0503020204020204" charset="-122"/>
              <a:ea typeface="微软雅黑" panose="020B0503020204020204" charset="-122"/>
            </a:endParaRPr>
          </a:p>
        </p:txBody>
      </p:sp>
      <p:sp>
        <p:nvSpPr>
          <p:cNvPr id="14" name="矩形 13"/>
          <p:cNvSpPr/>
          <p:nvPr/>
        </p:nvSpPr>
        <p:spPr>
          <a:xfrm>
            <a:off x="3491880" y="2701383"/>
            <a:ext cx="2088232" cy="878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latin typeface="微软雅黑" panose="020B0503020204020204" charset="-122"/>
                <a:ea typeface="微软雅黑" panose="020B0503020204020204" charset="-122"/>
              </a:rPr>
              <a:t>客户价值管理</a:t>
            </a:r>
            <a:endParaRPr lang="zh-CN" altLang="en-US" sz="1600" dirty="0">
              <a:solidFill>
                <a:schemeClr val="tx1"/>
              </a:solidFill>
              <a:latin typeface="微软雅黑" panose="020B0503020204020204" charset="-122"/>
              <a:ea typeface="微软雅黑" panose="020B0503020204020204" charset="-122"/>
            </a:endParaRPr>
          </a:p>
        </p:txBody>
      </p:sp>
      <p:sp>
        <p:nvSpPr>
          <p:cNvPr id="10" name="矩形 9"/>
          <p:cNvSpPr/>
          <p:nvPr/>
        </p:nvSpPr>
        <p:spPr>
          <a:xfrm>
            <a:off x="5868144" y="2701383"/>
            <a:ext cx="2088232" cy="878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latin typeface="微软雅黑" panose="020B0503020204020204" charset="-122"/>
                <a:ea typeface="微软雅黑" panose="020B0503020204020204" charset="-122"/>
              </a:rPr>
              <a:t>风险控制</a:t>
            </a:r>
            <a:endParaRPr lang="zh-CN" altLang="en-US" sz="1600" dirty="0">
              <a:solidFill>
                <a:schemeClr val="tx1"/>
              </a:solidFill>
              <a:latin typeface="微软雅黑" panose="020B0503020204020204" charset="-122"/>
              <a:ea typeface="微软雅黑" panose="020B0503020204020204" charset="-122"/>
            </a:endParaRPr>
          </a:p>
        </p:txBody>
      </p:sp>
      <p:sp>
        <p:nvSpPr>
          <p:cNvPr id="12" name="文本框 7"/>
          <p:cNvSpPr txBox="1"/>
          <p:nvPr/>
        </p:nvSpPr>
        <p:spPr>
          <a:xfrm>
            <a:off x="3302960" y="2067694"/>
            <a:ext cx="2565184" cy="499624"/>
          </a:xfrm>
          <a:prstGeom prst="rect">
            <a:avLst/>
          </a:prstGeom>
          <a:noFill/>
        </p:spPr>
        <p:txBody>
          <a:bodyPr wrap="square" rtlCol="0" anchor="t">
            <a:spAutoFit/>
          </a:bodyPr>
          <a:lstStyle/>
          <a:p>
            <a:pPr algn="ctr">
              <a:lnSpc>
                <a:spcPct val="150000"/>
              </a:lnSpc>
            </a:pPr>
            <a:r>
              <a:rPr lang="zh-CN" altLang="en-US" sz="2000" b="1" dirty="0" smtClean="0">
                <a:solidFill>
                  <a:schemeClr val="accent6"/>
                </a:solidFill>
                <a:latin typeface="微软雅黑" panose="020B0503020204020204" charset="-122"/>
                <a:ea typeface="微软雅黑" panose="020B0503020204020204" charset="-122"/>
                <a:sym typeface="+mn-ea"/>
              </a:rPr>
              <a:t>金融大数据分析目的 </a:t>
            </a:r>
            <a:endParaRPr lang="zh-CN" sz="2000" dirty="0">
              <a:solidFill>
                <a:schemeClr val="accent6"/>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8" name="文本框 7"/>
          <p:cNvSpPr txBox="1"/>
          <p:nvPr/>
        </p:nvSpPr>
        <p:spPr>
          <a:xfrm>
            <a:off x="899160" y="627534"/>
            <a:ext cx="7871460" cy="499624"/>
          </a:xfrm>
          <a:prstGeom prst="rect">
            <a:avLst/>
          </a:prstGeom>
          <a:noFill/>
        </p:spPr>
        <p:txBody>
          <a:bodyPr wrap="square" rtlCol="0" anchor="t">
            <a:spAutoFit/>
          </a:bodyPr>
          <a:lstStyle/>
          <a:p>
            <a:pPr algn="l">
              <a:lnSpc>
                <a:spcPct val="150000"/>
              </a:lnSpc>
            </a:pPr>
            <a:r>
              <a:rPr lang="zh-CN" altLang="en-US" sz="2000" b="1" dirty="0" smtClean="0">
                <a:solidFill>
                  <a:schemeClr val="accent6"/>
                </a:solidFill>
                <a:latin typeface="微软雅黑" panose="020B0503020204020204" charset="-122"/>
                <a:ea typeface="微软雅黑" panose="020B0503020204020204" charset="-122"/>
                <a:sym typeface="+mn-ea"/>
              </a:rPr>
              <a:t>大数据分析流程 </a:t>
            </a:r>
            <a:endParaRPr lang="zh-CN" sz="2000" dirty="0">
              <a:solidFill>
                <a:schemeClr val="accent6"/>
              </a:solidFill>
              <a:latin typeface="微软雅黑" panose="020B0503020204020204" charset="-122"/>
              <a:ea typeface="微软雅黑" panose="020B0503020204020204" charset="-122"/>
              <a:sym typeface="+mn-ea"/>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1.</a:t>
            </a:r>
            <a:r>
              <a:rPr lang="zh-CN" altLang="en-US" sz="2700" b="1" dirty="0" smtClean="0">
                <a:solidFill>
                  <a:srgbClr val="936419"/>
                </a:solidFill>
                <a:latin typeface="微软雅黑" panose="020B0503020204020204" charset="-122"/>
                <a:ea typeface="微软雅黑" panose="020B0503020204020204" charset="-122"/>
                <a:cs typeface="+mn-cs"/>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数据分析流程概述</a:t>
            </a:r>
            <a:endParaRPr lang="zh-CN" altLang="en-US" sz="2700" b="1" dirty="0">
              <a:solidFill>
                <a:srgbClr val="936419"/>
              </a:solidFill>
              <a:latin typeface="微软雅黑" panose="020B0503020204020204" charset="-122"/>
              <a:ea typeface="微软雅黑" panose="020B0503020204020204" charset="-122"/>
              <a:cs typeface="+mn-cs"/>
            </a:endParaRPr>
          </a:p>
        </p:txBody>
      </p:sp>
      <p:grpSp>
        <p:nvGrpSpPr>
          <p:cNvPr id="15" name="组合 14"/>
          <p:cNvGrpSpPr/>
          <p:nvPr/>
        </p:nvGrpSpPr>
        <p:grpSpPr>
          <a:xfrm>
            <a:off x="611560" y="1772816"/>
            <a:ext cx="7272808" cy="2911920"/>
            <a:chOff x="611560" y="1772816"/>
            <a:chExt cx="7272808" cy="2911920"/>
          </a:xfrm>
        </p:grpSpPr>
        <p:sp>
          <p:nvSpPr>
            <p:cNvPr id="16" name="右箭头 4"/>
            <p:cNvSpPr/>
            <p:nvPr/>
          </p:nvSpPr>
          <p:spPr>
            <a:xfrm>
              <a:off x="611560" y="2958705"/>
              <a:ext cx="6912768" cy="272604"/>
            </a:xfrm>
            <a:custGeom>
              <a:avLst/>
              <a:gdLst>
                <a:gd name="connsiteX0" fmla="*/ 0 w 6912768"/>
                <a:gd name="connsiteY0" fmla="*/ 36004 h 144016"/>
                <a:gd name="connsiteX1" fmla="*/ 6840760 w 6912768"/>
                <a:gd name="connsiteY1" fmla="*/ 36004 h 144016"/>
                <a:gd name="connsiteX2" fmla="*/ 6840760 w 6912768"/>
                <a:gd name="connsiteY2" fmla="*/ 0 h 144016"/>
                <a:gd name="connsiteX3" fmla="*/ 6912768 w 6912768"/>
                <a:gd name="connsiteY3" fmla="*/ 72008 h 144016"/>
                <a:gd name="connsiteX4" fmla="*/ 6840760 w 6912768"/>
                <a:gd name="connsiteY4" fmla="*/ 144016 h 144016"/>
                <a:gd name="connsiteX5" fmla="*/ 6840760 w 6912768"/>
                <a:gd name="connsiteY5" fmla="*/ 108012 h 144016"/>
                <a:gd name="connsiteX6" fmla="*/ 0 w 6912768"/>
                <a:gd name="connsiteY6" fmla="*/ 108012 h 144016"/>
                <a:gd name="connsiteX7" fmla="*/ 0 w 6912768"/>
                <a:gd name="connsiteY7" fmla="*/ 36004 h 144016"/>
                <a:gd name="connsiteX0-1" fmla="*/ 0 w 6912768"/>
                <a:gd name="connsiteY0-2" fmla="*/ 116967 h 224979"/>
                <a:gd name="connsiteX1-3" fmla="*/ 6840760 w 6912768"/>
                <a:gd name="connsiteY1-4" fmla="*/ 116967 h 224979"/>
                <a:gd name="connsiteX2-5" fmla="*/ 6835998 w 6912768"/>
                <a:gd name="connsiteY2-6" fmla="*/ 0 h 224979"/>
                <a:gd name="connsiteX3-7" fmla="*/ 6912768 w 6912768"/>
                <a:gd name="connsiteY3-8" fmla="*/ 152971 h 224979"/>
                <a:gd name="connsiteX4-9" fmla="*/ 6840760 w 6912768"/>
                <a:gd name="connsiteY4-10" fmla="*/ 224979 h 224979"/>
                <a:gd name="connsiteX5-11" fmla="*/ 6840760 w 6912768"/>
                <a:gd name="connsiteY5-12" fmla="*/ 188975 h 224979"/>
                <a:gd name="connsiteX6-13" fmla="*/ 0 w 6912768"/>
                <a:gd name="connsiteY6-14" fmla="*/ 188975 h 224979"/>
                <a:gd name="connsiteX7-15" fmla="*/ 0 w 6912768"/>
                <a:gd name="connsiteY7-16" fmla="*/ 116967 h 224979"/>
                <a:gd name="connsiteX0-17" fmla="*/ 0 w 6912768"/>
                <a:gd name="connsiteY0-18" fmla="*/ 116967 h 272604"/>
                <a:gd name="connsiteX1-19" fmla="*/ 6840760 w 6912768"/>
                <a:gd name="connsiteY1-20" fmla="*/ 116967 h 272604"/>
                <a:gd name="connsiteX2-21" fmla="*/ 6835998 w 6912768"/>
                <a:gd name="connsiteY2-22" fmla="*/ 0 h 272604"/>
                <a:gd name="connsiteX3-23" fmla="*/ 6912768 w 6912768"/>
                <a:gd name="connsiteY3-24" fmla="*/ 152971 h 272604"/>
                <a:gd name="connsiteX4-25" fmla="*/ 6840760 w 6912768"/>
                <a:gd name="connsiteY4-26" fmla="*/ 272604 h 272604"/>
                <a:gd name="connsiteX5-27" fmla="*/ 6840760 w 6912768"/>
                <a:gd name="connsiteY5-28" fmla="*/ 188975 h 272604"/>
                <a:gd name="connsiteX6-29" fmla="*/ 0 w 6912768"/>
                <a:gd name="connsiteY6-30" fmla="*/ 188975 h 272604"/>
                <a:gd name="connsiteX7-31" fmla="*/ 0 w 6912768"/>
                <a:gd name="connsiteY7-32" fmla="*/ 116967 h 2726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912768" h="272604">
                  <a:moveTo>
                    <a:pt x="0" y="116967"/>
                  </a:moveTo>
                  <a:lnTo>
                    <a:pt x="6840760" y="116967"/>
                  </a:lnTo>
                  <a:lnTo>
                    <a:pt x="6835998" y="0"/>
                  </a:lnTo>
                  <a:lnTo>
                    <a:pt x="6912768" y="152971"/>
                  </a:lnTo>
                  <a:lnTo>
                    <a:pt x="6840760" y="272604"/>
                  </a:lnTo>
                  <a:lnTo>
                    <a:pt x="6840760" y="188975"/>
                  </a:lnTo>
                  <a:lnTo>
                    <a:pt x="0" y="188975"/>
                  </a:lnTo>
                  <a:lnTo>
                    <a:pt x="0" y="11696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13217" y="2157052"/>
              <a:ext cx="6494927" cy="720001"/>
              <a:chOff x="813217" y="4255977"/>
              <a:chExt cx="6494927" cy="720001"/>
            </a:xfrm>
          </p:grpSpPr>
          <p:sp>
            <p:nvSpPr>
              <p:cNvPr id="34" name="圆角右箭头 33"/>
              <p:cNvSpPr/>
              <p:nvPr/>
            </p:nvSpPr>
            <p:spPr>
              <a:xfrm rot="16200000" flipV="1">
                <a:off x="1173217" y="3895977"/>
                <a:ext cx="720000" cy="1440000"/>
              </a:xfrm>
              <a:prstGeom prst="bentArrow">
                <a:avLst>
                  <a:gd name="adj1" fmla="val 6585"/>
                  <a:gd name="adj2" fmla="val 10540"/>
                  <a:gd name="adj3" fmla="val 24842"/>
                  <a:gd name="adj4" fmla="val 31949"/>
                </a:avLst>
              </a:prstGeom>
              <a:solidFill>
                <a:srgbClr val="00CCFF"/>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圆角右箭头 34"/>
              <p:cNvSpPr/>
              <p:nvPr/>
            </p:nvSpPr>
            <p:spPr>
              <a:xfrm rot="16200000" flipV="1">
                <a:off x="2436949" y="3895977"/>
                <a:ext cx="720000" cy="1440000"/>
              </a:xfrm>
              <a:prstGeom prst="bentArrow">
                <a:avLst>
                  <a:gd name="adj1" fmla="val 6585"/>
                  <a:gd name="adj2" fmla="val 10540"/>
                  <a:gd name="adj3" fmla="val 24842"/>
                  <a:gd name="adj4" fmla="val 31949"/>
                </a:avLst>
              </a:prstGeom>
              <a:solidFill>
                <a:srgbClr val="9999FF"/>
              </a:solidFill>
              <a:ln>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圆角右箭头 35"/>
              <p:cNvSpPr/>
              <p:nvPr/>
            </p:nvSpPr>
            <p:spPr>
              <a:xfrm rot="16200000" flipV="1">
                <a:off x="3700681" y="3895977"/>
                <a:ext cx="720000" cy="1440000"/>
              </a:xfrm>
              <a:prstGeom prst="bentArrow">
                <a:avLst>
                  <a:gd name="adj1" fmla="val 6585"/>
                  <a:gd name="adj2" fmla="val 10540"/>
                  <a:gd name="adj3" fmla="val 24842"/>
                  <a:gd name="adj4" fmla="val 31949"/>
                </a:avLst>
              </a:prstGeom>
              <a:solidFill>
                <a:srgbClr val="00CCFF"/>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圆角右箭头 36"/>
              <p:cNvSpPr/>
              <p:nvPr/>
            </p:nvSpPr>
            <p:spPr>
              <a:xfrm rot="16200000" flipV="1">
                <a:off x="4964413" y="3895977"/>
                <a:ext cx="720000" cy="1440000"/>
              </a:xfrm>
              <a:prstGeom prst="bentArrow">
                <a:avLst>
                  <a:gd name="adj1" fmla="val 6585"/>
                  <a:gd name="adj2" fmla="val 10540"/>
                  <a:gd name="adj3" fmla="val 24842"/>
                  <a:gd name="adj4" fmla="val 31949"/>
                </a:avLst>
              </a:prstGeom>
              <a:solidFill>
                <a:srgbClr val="9999FF"/>
              </a:solidFill>
              <a:ln>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圆角右箭头 37"/>
              <p:cNvSpPr/>
              <p:nvPr/>
            </p:nvSpPr>
            <p:spPr>
              <a:xfrm rot="16200000" flipV="1">
                <a:off x="6228144" y="3895978"/>
                <a:ext cx="720000" cy="1440000"/>
              </a:xfrm>
              <a:prstGeom prst="bentArrow">
                <a:avLst>
                  <a:gd name="adj1" fmla="val 6585"/>
                  <a:gd name="adj2" fmla="val 10540"/>
                  <a:gd name="adj3" fmla="val 24842"/>
                  <a:gd name="adj4" fmla="val 31949"/>
                </a:avLst>
              </a:prstGeom>
              <a:solidFill>
                <a:srgbClr val="00CCFF"/>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8" name="组合 17"/>
            <p:cNvGrpSpPr/>
            <p:nvPr/>
          </p:nvGrpSpPr>
          <p:grpSpPr>
            <a:xfrm>
              <a:off x="827744" y="3346299"/>
              <a:ext cx="6480400" cy="720080"/>
              <a:chOff x="827744" y="5445224"/>
              <a:chExt cx="6480400" cy="720080"/>
            </a:xfrm>
          </p:grpSpPr>
          <p:sp>
            <p:nvSpPr>
              <p:cNvPr id="29" name="圆角右箭头 28"/>
              <p:cNvSpPr/>
              <p:nvPr/>
            </p:nvSpPr>
            <p:spPr>
              <a:xfrm rot="5400000">
                <a:off x="1187704" y="5085264"/>
                <a:ext cx="720080" cy="1440000"/>
              </a:xfrm>
              <a:prstGeom prst="bentArrow">
                <a:avLst>
                  <a:gd name="adj1" fmla="val 6585"/>
                  <a:gd name="adj2" fmla="val 10540"/>
                  <a:gd name="adj3" fmla="val 24842"/>
                  <a:gd name="adj4" fmla="val 3194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圆角右箭头 29"/>
              <p:cNvSpPr/>
              <p:nvPr/>
            </p:nvSpPr>
            <p:spPr>
              <a:xfrm rot="5400000">
                <a:off x="2447804" y="5085264"/>
                <a:ext cx="720080" cy="1440000"/>
              </a:xfrm>
              <a:prstGeom prst="bentArrow">
                <a:avLst>
                  <a:gd name="adj1" fmla="val 6585"/>
                  <a:gd name="adj2" fmla="val 10540"/>
                  <a:gd name="adj3" fmla="val 24842"/>
                  <a:gd name="adj4" fmla="val 31949"/>
                </a:avLst>
              </a:prstGeom>
              <a:solidFill>
                <a:srgbClr val="99CC00"/>
              </a:solidFill>
              <a:ln>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圆角右箭头 30"/>
              <p:cNvSpPr/>
              <p:nvPr/>
            </p:nvSpPr>
            <p:spPr>
              <a:xfrm rot="5400000">
                <a:off x="3707904" y="5085264"/>
                <a:ext cx="720080" cy="1440000"/>
              </a:xfrm>
              <a:prstGeom prst="bentArrow">
                <a:avLst>
                  <a:gd name="adj1" fmla="val 6585"/>
                  <a:gd name="adj2" fmla="val 10540"/>
                  <a:gd name="adj3" fmla="val 24842"/>
                  <a:gd name="adj4" fmla="val 3194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圆角右箭头 31"/>
              <p:cNvSpPr/>
              <p:nvPr/>
            </p:nvSpPr>
            <p:spPr>
              <a:xfrm rot="5400000">
                <a:off x="4968004" y="5085264"/>
                <a:ext cx="720080" cy="1440000"/>
              </a:xfrm>
              <a:prstGeom prst="bentArrow">
                <a:avLst>
                  <a:gd name="adj1" fmla="val 6585"/>
                  <a:gd name="adj2" fmla="val 10540"/>
                  <a:gd name="adj3" fmla="val 24842"/>
                  <a:gd name="adj4" fmla="val 31949"/>
                </a:avLst>
              </a:prstGeom>
              <a:solidFill>
                <a:srgbClr val="99CC00"/>
              </a:solidFill>
              <a:ln>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圆角右箭头 32"/>
              <p:cNvSpPr/>
              <p:nvPr/>
            </p:nvSpPr>
            <p:spPr>
              <a:xfrm rot="5400000">
                <a:off x="6228104" y="5085264"/>
                <a:ext cx="720080" cy="1440000"/>
              </a:xfrm>
              <a:prstGeom prst="bentArrow">
                <a:avLst>
                  <a:gd name="adj1" fmla="val 6585"/>
                  <a:gd name="adj2" fmla="val 10540"/>
                  <a:gd name="adj3" fmla="val 24842"/>
                  <a:gd name="adj4" fmla="val 3194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 name="TextBox 18"/>
            <p:cNvSpPr txBox="1"/>
            <p:nvPr/>
          </p:nvSpPr>
          <p:spPr>
            <a:xfrm>
              <a:off x="1694389" y="1772816"/>
              <a:ext cx="1005403" cy="338554"/>
            </a:xfrm>
            <a:prstGeom prst="rect">
              <a:avLst/>
            </a:prstGeom>
            <a:noFill/>
          </p:spPr>
          <p:txBody>
            <a:bodyPr wrap="none" rtlCol="0">
              <a:spAutoFit/>
            </a:bodyPr>
            <a:lstStyle/>
            <a:p>
              <a:r>
                <a:rPr lang="zh-CN" altLang="en-US" sz="1600" dirty="0" smtClean="0">
                  <a:latin typeface="微软雅黑" panose="020B0503020204020204" charset="-122"/>
                  <a:ea typeface="微软雅黑" panose="020B0503020204020204" charset="-122"/>
                </a:rPr>
                <a:t>数据采集</a:t>
              </a:r>
              <a:endParaRPr lang="zh-CN" altLang="en-US" sz="1600" dirty="0">
                <a:latin typeface="微软雅黑" panose="020B0503020204020204" charset="-122"/>
                <a:ea typeface="微软雅黑" panose="020B0503020204020204" charset="-122"/>
              </a:endParaRPr>
            </a:p>
          </p:txBody>
        </p:sp>
        <p:sp>
          <p:nvSpPr>
            <p:cNvPr id="20" name="TextBox 19"/>
            <p:cNvSpPr txBox="1"/>
            <p:nvPr/>
          </p:nvSpPr>
          <p:spPr>
            <a:xfrm>
              <a:off x="2843808" y="1772816"/>
              <a:ext cx="1210588" cy="338554"/>
            </a:xfrm>
            <a:prstGeom prst="rect">
              <a:avLst/>
            </a:prstGeom>
            <a:noFill/>
          </p:spPr>
          <p:txBody>
            <a:bodyPr wrap="none" rtlCol="0">
              <a:spAutoFit/>
            </a:bodyPr>
            <a:lstStyle/>
            <a:p>
              <a:r>
                <a:rPr lang="zh-CN" altLang="en-US" sz="1600" dirty="0" smtClean="0">
                  <a:latin typeface="微软雅黑" panose="020B0503020204020204" charset="-122"/>
                  <a:ea typeface="微软雅黑" panose="020B0503020204020204" charset="-122"/>
                </a:rPr>
                <a:t>数据预处理</a:t>
              </a:r>
              <a:endParaRPr lang="zh-CN" altLang="en-US" sz="1600" dirty="0">
                <a:latin typeface="微软雅黑" panose="020B0503020204020204" charset="-122"/>
                <a:ea typeface="微软雅黑" panose="020B0503020204020204" charset="-122"/>
              </a:endParaRPr>
            </a:p>
          </p:txBody>
        </p:sp>
        <p:sp>
          <p:nvSpPr>
            <p:cNvPr id="21" name="TextBox 20"/>
            <p:cNvSpPr txBox="1"/>
            <p:nvPr/>
          </p:nvSpPr>
          <p:spPr>
            <a:xfrm>
              <a:off x="4214669" y="1772816"/>
              <a:ext cx="1005403" cy="338554"/>
            </a:xfrm>
            <a:prstGeom prst="rect">
              <a:avLst/>
            </a:prstGeom>
            <a:noFill/>
          </p:spPr>
          <p:txBody>
            <a:bodyPr wrap="none" rtlCol="0">
              <a:spAutoFit/>
            </a:bodyPr>
            <a:lstStyle/>
            <a:p>
              <a:r>
                <a:rPr lang="zh-CN" altLang="en-US" sz="1600" dirty="0" smtClean="0">
                  <a:latin typeface="微软雅黑" panose="020B0503020204020204" charset="-122"/>
                  <a:ea typeface="微软雅黑" panose="020B0503020204020204" charset="-122"/>
                </a:rPr>
                <a:t>数据分析</a:t>
              </a:r>
              <a:endParaRPr lang="zh-CN" altLang="en-US" sz="1600" dirty="0">
                <a:latin typeface="微软雅黑" panose="020B0503020204020204" charset="-122"/>
                <a:ea typeface="微软雅黑" panose="020B0503020204020204" charset="-122"/>
              </a:endParaRPr>
            </a:p>
          </p:txBody>
        </p:sp>
        <p:sp>
          <p:nvSpPr>
            <p:cNvPr id="22" name="TextBox 21"/>
            <p:cNvSpPr txBox="1"/>
            <p:nvPr/>
          </p:nvSpPr>
          <p:spPr>
            <a:xfrm>
              <a:off x="5364088" y="1772816"/>
              <a:ext cx="1210588" cy="338554"/>
            </a:xfrm>
            <a:prstGeom prst="rect">
              <a:avLst/>
            </a:prstGeom>
            <a:noFill/>
          </p:spPr>
          <p:txBody>
            <a:bodyPr wrap="none" rtlCol="0">
              <a:spAutoFit/>
            </a:bodyPr>
            <a:lstStyle/>
            <a:p>
              <a:r>
                <a:rPr lang="zh-CN" altLang="en-US" sz="1600" dirty="0" smtClean="0">
                  <a:latin typeface="微软雅黑" panose="020B0503020204020204" charset="-122"/>
                  <a:ea typeface="微软雅黑" panose="020B0503020204020204" charset="-122"/>
                </a:rPr>
                <a:t>数据可视化</a:t>
              </a:r>
              <a:endParaRPr lang="zh-CN" altLang="en-US" sz="1600" dirty="0">
                <a:latin typeface="微软雅黑" panose="020B0503020204020204" charset="-122"/>
                <a:ea typeface="微软雅黑" panose="020B0503020204020204" charset="-122"/>
              </a:endParaRPr>
            </a:p>
          </p:txBody>
        </p:sp>
        <p:sp>
          <p:nvSpPr>
            <p:cNvPr id="23" name="TextBox 22"/>
            <p:cNvSpPr txBox="1"/>
            <p:nvPr/>
          </p:nvSpPr>
          <p:spPr>
            <a:xfrm>
              <a:off x="6734949" y="1772816"/>
              <a:ext cx="1005403" cy="338554"/>
            </a:xfrm>
            <a:prstGeom prst="rect">
              <a:avLst/>
            </a:prstGeom>
            <a:noFill/>
          </p:spPr>
          <p:txBody>
            <a:bodyPr wrap="none" rtlCol="0">
              <a:spAutoFit/>
            </a:bodyPr>
            <a:lstStyle/>
            <a:p>
              <a:r>
                <a:rPr lang="zh-CN" altLang="en-US" sz="1600" dirty="0" smtClean="0">
                  <a:latin typeface="微软雅黑" panose="020B0503020204020204" charset="-122"/>
                  <a:ea typeface="微软雅黑" panose="020B0503020204020204" charset="-122"/>
                </a:rPr>
                <a:t>报告发布</a:t>
              </a:r>
              <a:endParaRPr lang="zh-CN" altLang="en-US" sz="1600" dirty="0">
                <a:latin typeface="微软雅黑" panose="020B0503020204020204" charset="-122"/>
                <a:ea typeface="微软雅黑" panose="020B0503020204020204" charset="-122"/>
              </a:endParaRPr>
            </a:p>
          </p:txBody>
        </p:sp>
        <p:sp>
          <p:nvSpPr>
            <p:cNvPr id="24" name="TextBox 23"/>
            <p:cNvSpPr txBox="1"/>
            <p:nvPr/>
          </p:nvSpPr>
          <p:spPr>
            <a:xfrm>
              <a:off x="1547664" y="4099961"/>
              <a:ext cx="1289712" cy="584775"/>
            </a:xfrm>
            <a:prstGeom prst="rect">
              <a:avLst/>
            </a:prstGeom>
            <a:noFill/>
          </p:spPr>
          <p:txBody>
            <a:bodyPr wrap="none" rtlCol="0">
              <a:spAutoFit/>
            </a:bodyPr>
            <a:lstStyle/>
            <a:p>
              <a:r>
                <a:rPr lang="en-US" altLang="zh-CN" sz="1600" dirty="0" smtClean="0">
                  <a:latin typeface="微软雅黑" panose="020B0503020204020204" charset="-122"/>
                  <a:ea typeface="微软雅黑" panose="020B0503020204020204" charset="-122"/>
                </a:rPr>
                <a:t>Python</a:t>
              </a:r>
              <a:r>
                <a:rPr lang="zh-CN" altLang="en-US" sz="1600" dirty="0" smtClean="0">
                  <a:latin typeface="微软雅黑" panose="020B0503020204020204" charset="-122"/>
                  <a:ea typeface="微软雅黑" panose="020B0503020204020204" charset="-122"/>
                </a:rPr>
                <a:t>基础</a:t>
              </a:r>
              <a:endParaRPr lang="en-US" altLang="zh-CN" sz="1600" dirty="0" smtClean="0">
                <a:latin typeface="微软雅黑" panose="020B0503020204020204" charset="-122"/>
                <a:ea typeface="微软雅黑" panose="020B0503020204020204" charset="-122"/>
              </a:endParaRPr>
            </a:p>
            <a:p>
              <a:pPr algn="ctr"/>
              <a:r>
                <a:rPr lang="zh-CN" altLang="en-US" sz="1600" dirty="0" smtClean="0">
                  <a:latin typeface="微软雅黑" panose="020B0503020204020204" charset="-122"/>
                  <a:ea typeface="微软雅黑" panose="020B0503020204020204" charset="-122"/>
                </a:rPr>
                <a:t>及爬虫</a:t>
              </a:r>
              <a:endParaRPr lang="zh-CN" altLang="en-US" sz="1600" dirty="0">
                <a:latin typeface="微软雅黑" panose="020B0503020204020204" charset="-122"/>
                <a:ea typeface="微软雅黑" panose="020B0503020204020204" charset="-122"/>
              </a:endParaRPr>
            </a:p>
          </p:txBody>
        </p:sp>
        <p:sp>
          <p:nvSpPr>
            <p:cNvPr id="25" name="TextBox 24"/>
            <p:cNvSpPr txBox="1"/>
            <p:nvPr/>
          </p:nvSpPr>
          <p:spPr>
            <a:xfrm>
              <a:off x="2843808" y="4099961"/>
              <a:ext cx="1321308" cy="584775"/>
            </a:xfrm>
            <a:prstGeom prst="rect">
              <a:avLst/>
            </a:prstGeom>
            <a:noFill/>
          </p:spPr>
          <p:txBody>
            <a:bodyPr wrap="square" rtlCol="0">
              <a:spAutoFit/>
            </a:bodyPr>
            <a:lstStyle/>
            <a:p>
              <a:pPr algn="ctr"/>
              <a:r>
                <a:rPr lang="zh-CN" altLang="en-US" sz="1600" dirty="0" smtClean="0">
                  <a:latin typeface="微软雅黑" panose="020B0503020204020204" charset="-122"/>
                  <a:ea typeface="微软雅黑" panose="020B0503020204020204" charset="-122"/>
                </a:rPr>
                <a:t>数据清洗</a:t>
              </a:r>
              <a:endParaRPr lang="en-US" altLang="zh-CN" sz="1600" dirty="0" smtClean="0">
                <a:latin typeface="微软雅黑" panose="020B0503020204020204" charset="-122"/>
                <a:ea typeface="微软雅黑" panose="020B0503020204020204" charset="-122"/>
              </a:endParaRPr>
            </a:p>
            <a:p>
              <a:pPr algn="ctr"/>
              <a:r>
                <a:rPr lang="zh-CN" altLang="en-US" sz="1600" dirty="0" smtClean="0">
                  <a:latin typeface="微软雅黑" panose="020B0503020204020204" charset="-122"/>
                  <a:ea typeface="微软雅黑" panose="020B0503020204020204" charset="-122"/>
                </a:rPr>
                <a:t>数据标准化</a:t>
              </a:r>
              <a:endParaRPr lang="zh-CN" altLang="en-US" sz="1600" dirty="0">
                <a:latin typeface="微软雅黑" panose="020B0503020204020204" charset="-122"/>
                <a:ea typeface="微软雅黑" panose="020B0503020204020204" charset="-122"/>
              </a:endParaRPr>
            </a:p>
          </p:txBody>
        </p:sp>
        <p:sp>
          <p:nvSpPr>
            <p:cNvPr id="26" name="TextBox 25"/>
            <p:cNvSpPr txBox="1"/>
            <p:nvPr/>
          </p:nvSpPr>
          <p:spPr>
            <a:xfrm>
              <a:off x="4214668" y="4099961"/>
              <a:ext cx="1005403" cy="584775"/>
            </a:xfrm>
            <a:prstGeom prst="rect">
              <a:avLst/>
            </a:prstGeom>
            <a:noFill/>
          </p:spPr>
          <p:txBody>
            <a:bodyPr wrap="none" rtlCol="0">
              <a:spAutoFit/>
            </a:bodyPr>
            <a:lstStyle/>
            <a:p>
              <a:r>
                <a:rPr lang="zh-CN" altLang="en-US" sz="1600" dirty="0" smtClean="0">
                  <a:latin typeface="微软雅黑" panose="020B0503020204020204" charset="-122"/>
                  <a:ea typeface="微软雅黑" panose="020B0503020204020204" charset="-122"/>
                </a:rPr>
                <a:t>数据建模</a:t>
              </a:r>
              <a:endParaRPr lang="en-US" altLang="zh-CN" sz="1600" dirty="0" smtClean="0">
                <a:latin typeface="微软雅黑" panose="020B0503020204020204" charset="-122"/>
                <a:ea typeface="微软雅黑" panose="020B0503020204020204" charset="-122"/>
              </a:endParaRPr>
            </a:p>
            <a:p>
              <a:r>
                <a:rPr lang="zh-CN" altLang="en-US" sz="1600" dirty="0" smtClean="0">
                  <a:latin typeface="微软雅黑" panose="020B0503020204020204" charset="-122"/>
                  <a:ea typeface="微软雅黑" panose="020B0503020204020204" charset="-122"/>
                </a:rPr>
                <a:t>数据挖掘</a:t>
              </a:r>
              <a:endParaRPr lang="zh-CN" altLang="en-US" sz="1600" dirty="0">
                <a:latin typeface="微软雅黑" panose="020B0503020204020204" charset="-122"/>
                <a:ea typeface="微软雅黑" panose="020B0503020204020204" charset="-122"/>
              </a:endParaRPr>
            </a:p>
          </p:txBody>
        </p:sp>
        <p:sp>
          <p:nvSpPr>
            <p:cNvPr id="27" name="TextBox 26"/>
            <p:cNvSpPr txBox="1"/>
            <p:nvPr/>
          </p:nvSpPr>
          <p:spPr>
            <a:xfrm>
              <a:off x="5364088" y="4099961"/>
              <a:ext cx="1210588" cy="584775"/>
            </a:xfrm>
            <a:prstGeom prst="rect">
              <a:avLst/>
            </a:prstGeom>
            <a:noFill/>
          </p:spPr>
          <p:txBody>
            <a:bodyPr wrap="none" rtlCol="0">
              <a:spAutoFit/>
            </a:bodyPr>
            <a:lstStyle/>
            <a:p>
              <a:pPr algn="ctr"/>
              <a:r>
                <a:rPr lang="zh-CN" altLang="en-US" sz="1600" dirty="0" smtClean="0">
                  <a:latin typeface="微软雅黑" panose="020B0503020204020204" charset="-122"/>
                  <a:ea typeface="微软雅黑" panose="020B0503020204020204" charset="-122"/>
                </a:rPr>
                <a:t>可视化处理</a:t>
              </a:r>
              <a:endParaRPr lang="en-US" altLang="zh-CN" sz="1600" dirty="0" smtClean="0">
                <a:latin typeface="微软雅黑" panose="020B0503020204020204" charset="-122"/>
                <a:ea typeface="微软雅黑" panose="020B0503020204020204" charset="-122"/>
              </a:endParaRPr>
            </a:p>
            <a:p>
              <a:pPr algn="ctr"/>
              <a:r>
                <a:rPr lang="zh-CN" altLang="en-US" sz="1600" dirty="0" smtClean="0">
                  <a:latin typeface="微软雅黑" panose="020B0503020204020204" charset="-122"/>
                  <a:ea typeface="微软雅黑" panose="020B0503020204020204" charset="-122"/>
                </a:rPr>
                <a:t>图表呈现</a:t>
              </a:r>
              <a:endParaRPr lang="zh-CN" altLang="en-US" sz="1600" dirty="0">
                <a:latin typeface="微软雅黑" panose="020B0503020204020204" charset="-122"/>
                <a:ea typeface="微软雅黑" panose="020B0503020204020204" charset="-122"/>
              </a:endParaRPr>
            </a:p>
          </p:txBody>
        </p:sp>
        <p:sp>
          <p:nvSpPr>
            <p:cNvPr id="28" name="TextBox 27"/>
            <p:cNvSpPr txBox="1"/>
            <p:nvPr/>
          </p:nvSpPr>
          <p:spPr>
            <a:xfrm>
              <a:off x="6673780" y="4099961"/>
              <a:ext cx="1210588" cy="584775"/>
            </a:xfrm>
            <a:prstGeom prst="rect">
              <a:avLst/>
            </a:prstGeom>
            <a:noFill/>
          </p:spPr>
          <p:txBody>
            <a:bodyPr wrap="none" rtlCol="0">
              <a:spAutoFit/>
            </a:bodyPr>
            <a:lstStyle/>
            <a:p>
              <a:r>
                <a:rPr lang="zh-CN" altLang="en-US" sz="1600" dirty="0" smtClean="0">
                  <a:latin typeface="微软雅黑" panose="020B0503020204020204" charset="-122"/>
                  <a:ea typeface="微软雅黑" panose="020B0503020204020204" charset="-122"/>
                </a:rPr>
                <a:t>管理驾驶舱</a:t>
              </a:r>
              <a:endParaRPr lang="en-US" altLang="zh-CN" sz="1600" dirty="0" smtClean="0">
                <a:latin typeface="微软雅黑" panose="020B0503020204020204" charset="-122"/>
                <a:ea typeface="微软雅黑" panose="020B0503020204020204" charset="-122"/>
              </a:endParaRPr>
            </a:p>
            <a:p>
              <a:r>
                <a:rPr lang="zh-CN" altLang="en-US" sz="1600" dirty="0" smtClean="0">
                  <a:latin typeface="微软雅黑" panose="020B0503020204020204" charset="-122"/>
                  <a:ea typeface="微软雅黑" panose="020B0503020204020204" charset="-122"/>
                </a:rPr>
                <a:t>与发布管理</a:t>
              </a:r>
              <a:endParaRPr lang="zh-CN" altLang="en-US" sz="1600" dirty="0">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8" name="文本框 7"/>
          <p:cNvSpPr txBox="1"/>
          <p:nvPr/>
        </p:nvSpPr>
        <p:spPr>
          <a:xfrm>
            <a:off x="899160" y="627534"/>
            <a:ext cx="7871460" cy="499624"/>
          </a:xfrm>
          <a:prstGeom prst="rect">
            <a:avLst/>
          </a:prstGeom>
          <a:noFill/>
        </p:spPr>
        <p:txBody>
          <a:bodyPr wrap="square" rtlCol="0" anchor="t">
            <a:spAutoFit/>
          </a:bodyPr>
          <a:lstStyle/>
          <a:p>
            <a:pPr algn="l">
              <a:lnSpc>
                <a:spcPct val="150000"/>
              </a:lnSpc>
            </a:pPr>
            <a:r>
              <a:rPr lang="zh-CN" altLang="en-US" sz="2000" b="1" dirty="0" smtClean="0">
                <a:solidFill>
                  <a:schemeClr val="accent6"/>
                </a:solidFill>
                <a:latin typeface="微软雅黑" panose="020B0503020204020204" charset="-122"/>
                <a:ea typeface="微软雅黑" panose="020B0503020204020204" charset="-122"/>
                <a:sym typeface="+mn-ea"/>
              </a:rPr>
              <a:t>大数据分析流程 </a:t>
            </a:r>
            <a:endParaRPr lang="zh-CN" sz="2000" dirty="0">
              <a:solidFill>
                <a:schemeClr val="accent6"/>
              </a:solidFill>
              <a:latin typeface="微软雅黑" panose="020B0503020204020204" charset="-122"/>
              <a:ea typeface="微软雅黑" panose="020B0503020204020204" charset="-122"/>
              <a:sym typeface="+mn-ea"/>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700" b="1" dirty="0">
                <a:solidFill>
                  <a:srgbClr val="936419"/>
                </a:solidFill>
                <a:latin typeface="微软雅黑" panose="020B0503020204020204" charset="-122"/>
                <a:ea typeface="微软雅黑" panose="020B0503020204020204" charset="-122"/>
                <a:sym typeface="+mn-ea"/>
              </a:rPr>
              <a:t>1.</a:t>
            </a:r>
            <a:r>
              <a:rPr lang="zh-CN" altLang="en-US" sz="2700" b="1" dirty="0" smtClean="0">
                <a:solidFill>
                  <a:srgbClr val="936419"/>
                </a:solidFill>
                <a:latin typeface="微软雅黑" panose="020B0503020204020204" charset="-122"/>
                <a:ea typeface="微软雅黑" panose="020B0503020204020204" charset="-122"/>
                <a:cs typeface="+mn-cs"/>
                <a:sym typeface="+mn-ea"/>
              </a:rPr>
              <a:t>大</a:t>
            </a:r>
            <a:r>
              <a:rPr lang="zh-CN" altLang="en-US" sz="2700" b="1" dirty="0">
                <a:solidFill>
                  <a:srgbClr val="936419"/>
                </a:solidFill>
                <a:latin typeface="微软雅黑" panose="020B0503020204020204" charset="-122"/>
                <a:ea typeface="微软雅黑" panose="020B0503020204020204" charset="-122"/>
                <a:sym typeface="+mn-ea"/>
              </a:rPr>
              <a:t>数据分析流程概述</a:t>
            </a:r>
            <a:endParaRPr lang="zh-CN" altLang="en-US" sz="2700" b="1" dirty="0">
              <a:solidFill>
                <a:srgbClr val="936419"/>
              </a:solidFill>
              <a:latin typeface="微软雅黑" panose="020B0503020204020204" charset="-122"/>
              <a:ea typeface="微软雅黑" panose="020B0503020204020204" charset="-122"/>
              <a:cs typeface="+mn-cs"/>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331" r="70459"/>
          <a:stretch>
            <a:fillRect/>
          </a:stretch>
        </p:blipFill>
        <p:spPr bwMode="auto">
          <a:xfrm>
            <a:off x="900000" y="1620000"/>
            <a:ext cx="1253738" cy="300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483769" y="1539374"/>
            <a:ext cx="6044736" cy="1200329"/>
          </a:xfrm>
          <a:prstGeom prst="rect">
            <a:avLst/>
          </a:prstGeom>
          <a:solidFill>
            <a:schemeClr val="bg2"/>
          </a:solidFill>
        </p:spPr>
        <p:txBody>
          <a:bodyPr wrap="square" rtlCol="0">
            <a:spAutoFit/>
          </a:bodyPr>
          <a:lstStyle/>
          <a:p>
            <a:pPr>
              <a:lnSpc>
                <a:spcPct val="150000"/>
              </a:lnSpc>
            </a:pPr>
            <a:r>
              <a:rPr lang="zh-CN" altLang="zh-CN" sz="1600" dirty="0">
                <a:latin typeface="微软雅黑" panose="020B0503020204020204" charset="-122"/>
                <a:ea typeface="微软雅黑" panose="020B0503020204020204" charset="-122"/>
              </a:rPr>
              <a:t>数据的来源不仅包括来自企业内部的数据，也包括来自企业外部的数据。内部数据可以是企业各类信息系统中的数据，外部数据可以是爬取外部网页的数据或从数据服务商处购买的数据等。</a:t>
            </a:r>
            <a:endParaRPr lang="zh-CN" altLang="en-US" sz="1600" dirty="0">
              <a:latin typeface="微软雅黑" panose="020B0503020204020204" charset="-122"/>
              <a:ea typeface="微软雅黑" panose="020B0503020204020204" charset="-122"/>
            </a:endParaRPr>
          </a:p>
        </p:txBody>
      </p:sp>
      <p:sp>
        <p:nvSpPr>
          <p:cNvPr id="4" name="矩形 3"/>
          <p:cNvSpPr/>
          <p:nvPr/>
        </p:nvSpPr>
        <p:spPr>
          <a:xfrm>
            <a:off x="2491121" y="2739703"/>
            <a:ext cx="6037384" cy="1938992"/>
          </a:xfrm>
          <a:prstGeom prst="rect">
            <a:avLst/>
          </a:prstGeom>
          <a:solidFill>
            <a:schemeClr val="bg2">
              <a:lumMod val="75000"/>
            </a:schemeClr>
          </a:solidFill>
        </p:spPr>
        <p:txBody>
          <a:bodyPr wrap="square">
            <a:spAutoFit/>
          </a:bodyPr>
          <a:lstStyle/>
          <a:p>
            <a:pPr>
              <a:lnSpc>
                <a:spcPct val="150000"/>
              </a:lnSpc>
            </a:pPr>
            <a:r>
              <a:rPr lang="zh-CN" altLang="zh-CN" sz="1600" dirty="0">
                <a:latin typeface="微软雅黑" panose="020B0503020204020204" charset="-122"/>
                <a:ea typeface="微软雅黑" panose="020B0503020204020204" charset="-122"/>
              </a:rPr>
              <a:t>由中国人民银行印发的</a:t>
            </a:r>
            <a:r>
              <a:rPr lang="zh-CN" altLang="zh-CN" sz="1600" b="1" dirty="0">
                <a:solidFill>
                  <a:srgbClr val="FF0000"/>
                </a:solidFill>
                <a:latin typeface="微软雅黑" panose="020B0503020204020204" charset="-122"/>
                <a:ea typeface="微软雅黑" panose="020B0503020204020204" charset="-122"/>
              </a:rPr>
              <a:t>《金融业数据能力建设指引》</a:t>
            </a:r>
            <a:r>
              <a:rPr lang="zh-CN" altLang="zh-CN" sz="1600" dirty="0">
                <a:latin typeface="微软雅黑" panose="020B0503020204020204" charset="-122"/>
                <a:ea typeface="微软雅黑" panose="020B0503020204020204" charset="-122"/>
              </a:rPr>
              <a:t>已于</a:t>
            </a:r>
            <a:r>
              <a:rPr lang="en-US" altLang="zh-CN" sz="1600" dirty="0">
                <a:latin typeface="微软雅黑" panose="020B0503020204020204" charset="-122"/>
                <a:ea typeface="微软雅黑" panose="020B0503020204020204" charset="-122"/>
              </a:rPr>
              <a:t>2021</a:t>
            </a:r>
            <a:r>
              <a:rPr lang="zh-CN" altLang="zh-CN" sz="1600" dirty="0">
                <a:latin typeface="微软雅黑" panose="020B0503020204020204" charset="-122"/>
                <a:ea typeface="微软雅黑" panose="020B0503020204020204" charset="-122"/>
              </a:rPr>
              <a:t>年</a:t>
            </a:r>
            <a:r>
              <a:rPr lang="en-US" altLang="zh-CN" sz="1600" dirty="0">
                <a:latin typeface="微软雅黑" panose="020B0503020204020204" charset="-122"/>
                <a:ea typeface="微软雅黑" panose="020B0503020204020204" charset="-122"/>
              </a:rPr>
              <a:t>2</a:t>
            </a:r>
            <a:r>
              <a:rPr lang="zh-CN" altLang="zh-CN" sz="1600" dirty="0">
                <a:latin typeface="微软雅黑" panose="020B0503020204020204" charset="-122"/>
                <a:ea typeface="微软雅黑" panose="020B0503020204020204" charset="-122"/>
              </a:rPr>
              <a:t>月</a:t>
            </a:r>
            <a:r>
              <a:rPr lang="en-US" altLang="zh-CN" sz="1600" dirty="0">
                <a:latin typeface="微软雅黑" panose="020B0503020204020204" charset="-122"/>
                <a:ea typeface="微软雅黑" panose="020B0503020204020204" charset="-122"/>
              </a:rPr>
              <a:t>9</a:t>
            </a:r>
            <a:r>
              <a:rPr lang="zh-CN" altLang="zh-CN" sz="1600" dirty="0">
                <a:latin typeface="微软雅黑" panose="020B0503020204020204" charset="-122"/>
                <a:ea typeface="微软雅黑" panose="020B0503020204020204" charset="-122"/>
              </a:rPr>
              <a:t>日正式实施。要遵循国家法律法规、管理制度，符合国家及金融行业标准规范，建立健全数据安全管理长效机制和防护措施，严控访问权限，严防数据泄露、篡改、损毁与不当使用，依法依规保护数据主体隐私权不受侵害。</a:t>
            </a:r>
            <a:endParaRPr lang="zh-CN" altLang="zh-CN" sz="16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TABLE_ENDDRAG_ORIGIN_RECT" val="242*215"/>
  <p:tag name="TABLE_ENDDRAG_RECT" val="280*128*242*215"/>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TABLE_ENDDRAG_ORIGIN_RECT" val="332*291"/>
  <p:tag name="TABLE_ENDDRAG_RECT" val="326*105*332*291"/>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ISPRING_RESOURCE_PATHS_HASH_2" val="604b33db82748a16e951dcaecf34dec11d7d14a"/>
  <p:tag name="COMMONDATA" val="eyJoZGlkIjoiYzY5ODhjMDZhMmI3ZmFmMjk2MjRjNDg1M2Q0ZjhiZjUifQ=="/>
  <p:tag name="KSO_WPP_MARK_KEY" val="ff3b45bd-14e9-442e-95a8-29c75db7df00"/>
  <p:tag name="commondata" val="eyJoZGlkIjoiYjBiNTZkZGNhYzk1M2RkZjg5NTAxMzk3MTQ4MDg5OTQ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3748</Words>
  <Application>WPS 演示</Application>
  <PresentationFormat>全屏显示(16:9)</PresentationFormat>
  <Paragraphs>351</Paragraphs>
  <Slides>33</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Arial</vt:lpstr>
      <vt:lpstr>宋体</vt:lpstr>
      <vt:lpstr>Wingdings</vt:lpstr>
      <vt:lpstr>Arial</vt:lpstr>
      <vt:lpstr>微软雅黑</vt:lpstr>
      <vt:lpstr>Wingdings</vt:lpstr>
      <vt:lpstr>Arial Unicode MS</vt:lpstr>
      <vt:lpstr>Calibri</vt:lpstr>
      <vt:lpstr>Office 主题</vt:lpstr>
      <vt:lpstr>PowerPoint 演示文稿</vt:lpstr>
      <vt:lpstr>PowerPoint 演示文稿</vt:lpstr>
      <vt:lpstr>PowerPoint 演示文稿</vt:lpstr>
      <vt:lpstr>1.大数据分析流程概述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cp:lastModifiedBy>
  <cp:revision>689</cp:revision>
  <dcterms:created xsi:type="dcterms:W3CDTF">2017-08-18T02:25:00Z</dcterms:created>
  <dcterms:modified xsi:type="dcterms:W3CDTF">2024-02-05T10:44:43Z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19A2A935FC2C469590F762D1E0BA3620_12</vt:lpwstr>
  </property>
  <property fmtid="{D5CDD505-2E9C-101B-9397-08002B2CF9AE}" pid="3" name="KSOProductBuildVer">
    <vt:lpwstr>2052-12.1.0.16250</vt:lpwstr>
  </property>
</Properties>
</file>